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9" r:id="rId3"/>
    <p:sldId id="264" r:id="rId4"/>
    <p:sldId id="270" r:id="rId5"/>
    <p:sldId id="257" r:id="rId6"/>
    <p:sldId id="258" r:id="rId7"/>
    <p:sldId id="259" r:id="rId8"/>
    <p:sldId id="260" r:id="rId9"/>
    <p:sldId id="268" r:id="rId10"/>
    <p:sldId id="261" r:id="rId11"/>
    <p:sldId id="262" r:id="rId12"/>
    <p:sldId id="263" r:id="rId13"/>
    <p:sldId id="275" r:id="rId14"/>
    <p:sldId id="271" r:id="rId15"/>
    <p:sldId id="273" r:id="rId16"/>
    <p:sldId id="274"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0757C8-2D08-3A49-82D0-A9C8B5314E5F}" v="120" dt="2020-11-16T11:03:43.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53"/>
    <p:restoredTop sz="92275"/>
  </p:normalViewPr>
  <p:slideViewPr>
    <p:cSldViewPr>
      <p:cViewPr varScale="1">
        <p:scale>
          <a:sx n="109" d="100"/>
          <a:sy n="109" d="100"/>
        </p:scale>
        <p:origin x="169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 Id="rId27"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E90757C8-2D08-3A49-82D0-A9C8B5314E5F}"/>
    <pc:docChg chg="undo custSel mod modSld">
      <pc:chgData name="文婷 柴" userId="cc3e45de-2f49-4c89-aeff-00e7b5b5da7e" providerId="ADAL" clId="{E90757C8-2D08-3A49-82D0-A9C8B5314E5F}" dt="2020-11-16T11:03:43.933" v="276" actId="20577"/>
      <pc:docMkLst>
        <pc:docMk/>
      </pc:docMkLst>
      <pc:sldChg chg="addSp modSp mod">
        <pc:chgData name="文婷 柴" userId="cc3e45de-2f49-4c89-aeff-00e7b5b5da7e" providerId="ADAL" clId="{E90757C8-2D08-3A49-82D0-A9C8B5314E5F}" dt="2020-11-16T11:03:43.933" v="276" actId="20577"/>
        <pc:sldMkLst>
          <pc:docMk/>
          <pc:sldMk cId="0" sldId="256"/>
        </pc:sldMkLst>
        <pc:spChg chg="add mod">
          <ac:chgData name="文婷 柴" userId="cc3e45de-2f49-4c89-aeff-00e7b5b5da7e" providerId="ADAL" clId="{E90757C8-2D08-3A49-82D0-A9C8B5314E5F}" dt="2020-11-16T11:03:43.933" v="276" actId="20577"/>
          <ac:spMkLst>
            <pc:docMk/>
            <pc:sldMk cId="0" sldId="256"/>
            <ac:spMk id="4" creationId="{5ED70A5C-AD79-FE43-9A64-3B3E3918FDFF}"/>
          </ac:spMkLst>
        </pc:spChg>
      </pc:sldChg>
      <pc:sldChg chg="addSp delSp modSp mod setBg">
        <pc:chgData name="文婷 柴" userId="cc3e45de-2f49-4c89-aeff-00e7b5b5da7e" providerId="ADAL" clId="{E90757C8-2D08-3A49-82D0-A9C8B5314E5F}" dt="2020-11-11T02:14:49.720" v="106" actId="948"/>
        <pc:sldMkLst>
          <pc:docMk/>
          <pc:sldMk cId="0" sldId="258"/>
        </pc:sldMkLst>
        <pc:spChg chg="mod">
          <ac:chgData name="文婷 柴" userId="cc3e45de-2f49-4c89-aeff-00e7b5b5da7e" providerId="ADAL" clId="{E90757C8-2D08-3A49-82D0-A9C8B5314E5F}" dt="2020-11-05T06:34:47.024" v="40" actId="26606"/>
          <ac:spMkLst>
            <pc:docMk/>
            <pc:sldMk cId="0" sldId="258"/>
            <ac:spMk id="2" creationId="{00000000-0000-0000-0000-000000000000}"/>
          </ac:spMkLst>
        </pc:spChg>
        <pc:spChg chg="mod">
          <ac:chgData name="文婷 柴" userId="cc3e45de-2f49-4c89-aeff-00e7b5b5da7e" providerId="ADAL" clId="{E90757C8-2D08-3A49-82D0-A9C8B5314E5F}" dt="2020-11-11T02:14:49.720" v="106" actId="948"/>
          <ac:spMkLst>
            <pc:docMk/>
            <pc:sldMk cId="0" sldId="258"/>
            <ac:spMk id="3" creationId="{00000000-0000-0000-0000-000000000000}"/>
          </ac:spMkLst>
        </pc:spChg>
        <pc:spChg chg="add del">
          <ac:chgData name="文婷 柴" userId="cc3e45de-2f49-4c89-aeff-00e7b5b5da7e" providerId="ADAL" clId="{E90757C8-2D08-3A49-82D0-A9C8B5314E5F}" dt="2020-11-05T06:34:42.131" v="37" actId="26606"/>
          <ac:spMkLst>
            <pc:docMk/>
            <pc:sldMk cId="0" sldId="258"/>
            <ac:spMk id="8" creationId="{907EF6B7-1338-4443-8C46-6A318D952DFD}"/>
          </ac:spMkLst>
        </pc:spChg>
        <pc:spChg chg="add del">
          <ac:chgData name="文婷 柴" userId="cc3e45de-2f49-4c89-aeff-00e7b5b5da7e" providerId="ADAL" clId="{E90757C8-2D08-3A49-82D0-A9C8B5314E5F}" dt="2020-11-05T06:34:42.131" v="37" actId="26606"/>
          <ac:spMkLst>
            <pc:docMk/>
            <pc:sldMk cId="0" sldId="258"/>
            <ac:spMk id="10" creationId="{DAAE4CDD-124C-4DCF-9584-B6033B545DD5}"/>
          </ac:spMkLst>
        </pc:spChg>
        <pc:spChg chg="add del">
          <ac:chgData name="文婷 柴" userId="cc3e45de-2f49-4c89-aeff-00e7b5b5da7e" providerId="ADAL" clId="{E90757C8-2D08-3A49-82D0-A9C8B5314E5F}" dt="2020-11-05T06:34:42.131" v="37" actId="26606"/>
          <ac:spMkLst>
            <pc:docMk/>
            <pc:sldMk cId="0" sldId="258"/>
            <ac:spMk id="12" creationId="{081E4A58-353D-44AE-B2FC-2A74E2E400F7}"/>
          </ac:spMkLst>
        </pc:spChg>
        <pc:spChg chg="add del">
          <ac:chgData name="文婷 柴" userId="cc3e45de-2f49-4c89-aeff-00e7b5b5da7e" providerId="ADAL" clId="{E90757C8-2D08-3A49-82D0-A9C8B5314E5F}" dt="2020-11-05T06:34:47.008" v="39" actId="26606"/>
          <ac:spMkLst>
            <pc:docMk/>
            <pc:sldMk cId="0" sldId="258"/>
            <ac:spMk id="15" creationId="{081EA652-8C6A-4E69-BEB9-170809474553}"/>
          </ac:spMkLst>
        </pc:spChg>
        <pc:spChg chg="add del">
          <ac:chgData name="文婷 柴" userId="cc3e45de-2f49-4c89-aeff-00e7b5b5da7e" providerId="ADAL" clId="{E90757C8-2D08-3A49-82D0-A9C8B5314E5F}" dt="2020-11-05T06:34:47.008" v="39" actId="26606"/>
          <ac:spMkLst>
            <pc:docMk/>
            <pc:sldMk cId="0" sldId="258"/>
            <ac:spMk id="16" creationId="{5298780A-33B9-4EA2-8F67-DE68AD62841B}"/>
          </ac:spMkLst>
        </pc:spChg>
        <pc:spChg chg="add del">
          <ac:chgData name="文婷 柴" userId="cc3e45de-2f49-4c89-aeff-00e7b5b5da7e" providerId="ADAL" clId="{E90757C8-2D08-3A49-82D0-A9C8B5314E5F}" dt="2020-11-05T06:34:47.008" v="39" actId="26606"/>
          <ac:spMkLst>
            <pc:docMk/>
            <pc:sldMk cId="0" sldId="258"/>
            <ac:spMk id="17" creationId="{7F488E8B-4E1E-4402-8935-D4E6C02615C7}"/>
          </ac:spMkLst>
        </pc:spChg>
        <pc:spChg chg="add">
          <ac:chgData name="文婷 柴" userId="cc3e45de-2f49-4c89-aeff-00e7b5b5da7e" providerId="ADAL" clId="{E90757C8-2D08-3A49-82D0-A9C8B5314E5F}" dt="2020-11-05T06:34:47.024" v="40" actId="26606"/>
          <ac:spMkLst>
            <pc:docMk/>
            <pc:sldMk cId="0" sldId="258"/>
            <ac:spMk id="19" creationId="{907EF6B7-1338-4443-8C46-6A318D952DFD}"/>
          </ac:spMkLst>
        </pc:spChg>
        <pc:spChg chg="add">
          <ac:chgData name="文婷 柴" userId="cc3e45de-2f49-4c89-aeff-00e7b5b5da7e" providerId="ADAL" clId="{E90757C8-2D08-3A49-82D0-A9C8B5314E5F}" dt="2020-11-05T06:34:47.024" v="40" actId="26606"/>
          <ac:spMkLst>
            <pc:docMk/>
            <pc:sldMk cId="0" sldId="258"/>
            <ac:spMk id="20" creationId="{DAAE4CDD-124C-4DCF-9584-B6033B545DD5}"/>
          </ac:spMkLst>
        </pc:spChg>
        <pc:spChg chg="add">
          <ac:chgData name="文婷 柴" userId="cc3e45de-2f49-4c89-aeff-00e7b5b5da7e" providerId="ADAL" clId="{E90757C8-2D08-3A49-82D0-A9C8B5314E5F}" dt="2020-11-05T06:34:47.024" v="40" actId="26606"/>
          <ac:spMkLst>
            <pc:docMk/>
            <pc:sldMk cId="0" sldId="258"/>
            <ac:spMk id="21" creationId="{081E4A58-353D-44AE-B2FC-2A74E2E400F7}"/>
          </ac:spMkLst>
        </pc:spChg>
        <pc:cxnChg chg="add del">
          <ac:chgData name="文婷 柴" userId="cc3e45de-2f49-4c89-aeff-00e7b5b5da7e" providerId="ADAL" clId="{E90757C8-2D08-3A49-82D0-A9C8B5314E5F}" dt="2020-11-05T06:34:47.008" v="39" actId="26606"/>
          <ac:cxnSpMkLst>
            <pc:docMk/>
            <pc:sldMk cId="0" sldId="258"/>
            <ac:cxnSpMk id="14" creationId="{23AAC9B5-8015-485C-ACF9-A750390E9A56}"/>
          </ac:cxnSpMkLst>
        </pc:cxnChg>
      </pc:sldChg>
      <pc:sldChg chg="modSp mod modAnim">
        <pc:chgData name="文婷 柴" userId="cc3e45de-2f49-4c89-aeff-00e7b5b5da7e" providerId="ADAL" clId="{E90757C8-2D08-3A49-82D0-A9C8B5314E5F}" dt="2020-11-16T11:00:07.711" v="272" actId="27636"/>
        <pc:sldMkLst>
          <pc:docMk/>
          <pc:sldMk cId="0" sldId="259"/>
        </pc:sldMkLst>
        <pc:spChg chg="mod">
          <ac:chgData name="文婷 柴" userId="cc3e45de-2f49-4c89-aeff-00e7b5b5da7e" providerId="ADAL" clId="{E90757C8-2D08-3A49-82D0-A9C8B5314E5F}" dt="2020-11-16T11:00:07.711" v="272" actId="27636"/>
          <ac:spMkLst>
            <pc:docMk/>
            <pc:sldMk cId="0" sldId="259"/>
            <ac:spMk id="3" creationId="{00000000-0000-0000-0000-000000000000}"/>
          </ac:spMkLst>
        </pc:spChg>
      </pc:sldChg>
      <pc:sldChg chg="modSp">
        <pc:chgData name="文婷 柴" userId="cc3e45de-2f49-4c89-aeff-00e7b5b5da7e" providerId="ADAL" clId="{E90757C8-2D08-3A49-82D0-A9C8B5314E5F}" dt="2020-11-11T02:14:13.889" v="102" actId="948"/>
        <pc:sldMkLst>
          <pc:docMk/>
          <pc:sldMk cId="0" sldId="260"/>
        </pc:sldMkLst>
        <pc:spChg chg="mod">
          <ac:chgData name="文婷 柴" userId="cc3e45de-2f49-4c89-aeff-00e7b5b5da7e" providerId="ADAL" clId="{E90757C8-2D08-3A49-82D0-A9C8B5314E5F}" dt="2020-11-11T02:14:13.889" v="102" actId="948"/>
          <ac:spMkLst>
            <pc:docMk/>
            <pc:sldMk cId="0" sldId="260"/>
            <ac:spMk id="3" creationId="{00000000-0000-0000-0000-000000000000}"/>
          </ac:spMkLst>
        </pc:spChg>
      </pc:sldChg>
      <pc:sldChg chg="addSp modSp mod modAnim modNotesTx">
        <pc:chgData name="文婷 柴" userId="cc3e45de-2f49-4c89-aeff-00e7b5b5da7e" providerId="ADAL" clId="{E90757C8-2D08-3A49-82D0-A9C8B5314E5F}" dt="2020-11-16T11:02:33.431" v="273" actId="20577"/>
        <pc:sldMkLst>
          <pc:docMk/>
          <pc:sldMk cId="0" sldId="261"/>
        </pc:sldMkLst>
        <pc:spChg chg="mod">
          <ac:chgData name="文婷 柴" userId="cc3e45de-2f49-4c89-aeff-00e7b5b5da7e" providerId="ADAL" clId="{E90757C8-2D08-3A49-82D0-A9C8B5314E5F}" dt="2020-11-16T10:25:51.035" v="264" actId="27636"/>
          <ac:spMkLst>
            <pc:docMk/>
            <pc:sldMk cId="0" sldId="261"/>
            <ac:spMk id="3" creationId="{00000000-0000-0000-0000-000000000000}"/>
          </ac:spMkLst>
        </pc:spChg>
        <pc:spChg chg="add mod">
          <ac:chgData name="文婷 柴" userId="cc3e45de-2f49-4c89-aeff-00e7b5b5da7e" providerId="ADAL" clId="{E90757C8-2D08-3A49-82D0-A9C8B5314E5F}" dt="2020-11-16T10:25:59.384" v="265" actId="1076"/>
          <ac:spMkLst>
            <pc:docMk/>
            <pc:sldMk cId="0" sldId="261"/>
            <ac:spMk id="4" creationId="{6B4F35E1-9C29-7F42-8BA7-62A09748698B}"/>
          </ac:spMkLst>
        </pc:spChg>
      </pc:sldChg>
      <pc:sldChg chg="modSp mod">
        <pc:chgData name="文婷 柴" userId="cc3e45de-2f49-4c89-aeff-00e7b5b5da7e" providerId="ADAL" clId="{E90757C8-2D08-3A49-82D0-A9C8B5314E5F}" dt="2020-11-16T08:19:35.014" v="255" actId="20577"/>
        <pc:sldMkLst>
          <pc:docMk/>
          <pc:sldMk cId="0" sldId="262"/>
        </pc:sldMkLst>
        <pc:spChg chg="mod">
          <ac:chgData name="文婷 柴" userId="cc3e45de-2f49-4c89-aeff-00e7b5b5da7e" providerId="ADAL" clId="{E90757C8-2D08-3A49-82D0-A9C8B5314E5F}" dt="2020-11-16T08:19:35.014" v="255" actId="20577"/>
          <ac:spMkLst>
            <pc:docMk/>
            <pc:sldMk cId="0" sldId="262"/>
            <ac:spMk id="3" creationId="{00000000-0000-0000-0000-000000000000}"/>
          </ac:spMkLst>
        </pc:spChg>
      </pc:sldChg>
      <pc:sldChg chg="addSp modSp mod modAnim">
        <pc:chgData name="文婷 柴" userId="cc3e45de-2f49-4c89-aeff-00e7b5b5da7e" providerId="ADAL" clId="{E90757C8-2D08-3A49-82D0-A9C8B5314E5F}" dt="2020-11-16T08:17:12.905" v="219" actId="1076"/>
        <pc:sldMkLst>
          <pc:docMk/>
          <pc:sldMk cId="1743465003" sldId="269"/>
        </pc:sldMkLst>
        <pc:spChg chg="add mod">
          <ac:chgData name="文婷 柴" userId="cc3e45de-2f49-4c89-aeff-00e7b5b5da7e" providerId="ADAL" clId="{E90757C8-2D08-3A49-82D0-A9C8B5314E5F}" dt="2020-11-16T08:17:12.905" v="219" actId="1076"/>
          <ac:spMkLst>
            <pc:docMk/>
            <pc:sldMk cId="1743465003" sldId="269"/>
            <ac:spMk id="4" creationId="{3541BF77-4492-F940-BEFF-EED4C24F5BDC}"/>
          </ac:spMkLst>
        </pc:spChg>
        <pc:spChg chg="add mod">
          <ac:chgData name="文婷 柴" userId="cc3e45de-2f49-4c89-aeff-00e7b5b5da7e" providerId="ADAL" clId="{E90757C8-2D08-3A49-82D0-A9C8B5314E5F}" dt="2020-11-16T06:16:31.197" v="217"/>
          <ac:spMkLst>
            <pc:docMk/>
            <pc:sldMk cId="1743465003" sldId="269"/>
            <ac:spMk id="5" creationId="{6CCD0B52-3CCA-2F41-81C9-A45F50D5F217}"/>
          </ac:spMkLst>
        </pc:spChg>
      </pc:sldChg>
      <pc:sldChg chg="modSp mod">
        <pc:chgData name="文婷 柴" userId="cc3e45de-2f49-4c89-aeff-00e7b5b5da7e" providerId="ADAL" clId="{E90757C8-2D08-3A49-82D0-A9C8B5314E5F}" dt="2020-11-11T02:11:09.591" v="94" actId="20577"/>
        <pc:sldMkLst>
          <pc:docMk/>
          <pc:sldMk cId="1334797846" sldId="271"/>
        </pc:sldMkLst>
        <pc:spChg chg="mod">
          <ac:chgData name="文婷 柴" userId="cc3e45de-2f49-4c89-aeff-00e7b5b5da7e" providerId="ADAL" clId="{E90757C8-2D08-3A49-82D0-A9C8B5314E5F}" dt="2020-11-11T02:07:47.149" v="61" actId="12"/>
          <ac:spMkLst>
            <pc:docMk/>
            <pc:sldMk cId="1334797846" sldId="271"/>
            <ac:spMk id="4" creationId="{A5BAC75F-DBAA-AB46-88CE-CA4C42A15968}"/>
          </ac:spMkLst>
        </pc:spChg>
        <pc:spChg chg="mod">
          <ac:chgData name="文婷 柴" userId="cc3e45de-2f49-4c89-aeff-00e7b5b5da7e" providerId="ADAL" clId="{E90757C8-2D08-3A49-82D0-A9C8B5314E5F}" dt="2020-11-11T02:11:09.591" v="94" actId="20577"/>
          <ac:spMkLst>
            <pc:docMk/>
            <pc:sldMk cId="1334797846" sldId="271"/>
            <ac:spMk id="5" creationId="{4F8AC000-1220-274E-97D9-09C62B0FB9CA}"/>
          </ac:spMkLst>
        </pc:spChg>
      </pc:sldChg>
      <pc:sldChg chg="modSp mod">
        <pc:chgData name="文婷 柴" userId="cc3e45de-2f49-4c89-aeff-00e7b5b5da7e" providerId="ADAL" clId="{E90757C8-2D08-3A49-82D0-A9C8B5314E5F}" dt="2020-11-11T02:08:54.980" v="68" actId="27636"/>
        <pc:sldMkLst>
          <pc:docMk/>
          <pc:sldMk cId="524488044" sldId="272"/>
        </pc:sldMkLst>
        <pc:spChg chg="mod">
          <ac:chgData name="文婷 柴" userId="cc3e45de-2f49-4c89-aeff-00e7b5b5da7e" providerId="ADAL" clId="{E90757C8-2D08-3A49-82D0-A9C8B5314E5F}" dt="2020-11-11T02:08:28.746" v="64" actId="12"/>
          <ac:spMkLst>
            <pc:docMk/>
            <pc:sldMk cId="524488044" sldId="272"/>
            <ac:spMk id="4" creationId="{7DD4DEC1-9270-8E44-A5D1-5BB245F20606}"/>
          </ac:spMkLst>
        </pc:spChg>
        <pc:spChg chg="mod">
          <ac:chgData name="文婷 柴" userId="cc3e45de-2f49-4c89-aeff-00e7b5b5da7e" providerId="ADAL" clId="{E90757C8-2D08-3A49-82D0-A9C8B5314E5F}" dt="2020-11-11T02:08:54.980" v="68" actId="27636"/>
          <ac:spMkLst>
            <pc:docMk/>
            <pc:sldMk cId="524488044" sldId="272"/>
            <ac:spMk id="5" creationId="{EC3E2CC0-D62F-BD4E-82C9-597418B3FC31}"/>
          </ac:spMkLst>
        </pc:spChg>
      </pc:sldChg>
      <pc:sldChg chg="modSp mod">
        <pc:chgData name="文婷 柴" userId="cc3e45de-2f49-4c89-aeff-00e7b5b5da7e" providerId="ADAL" clId="{E90757C8-2D08-3A49-82D0-A9C8B5314E5F}" dt="2020-11-11T02:10:51.631" v="91" actId="20577"/>
        <pc:sldMkLst>
          <pc:docMk/>
          <pc:sldMk cId="4061945275" sldId="273"/>
        </pc:sldMkLst>
        <pc:spChg chg="mod">
          <ac:chgData name="文婷 柴" userId="cc3e45de-2f49-4c89-aeff-00e7b5b5da7e" providerId="ADAL" clId="{E90757C8-2D08-3A49-82D0-A9C8B5314E5F}" dt="2020-11-11T02:08:03.117" v="62" actId="12"/>
          <ac:spMkLst>
            <pc:docMk/>
            <pc:sldMk cId="4061945275" sldId="273"/>
            <ac:spMk id="2" creationId="{313F5300-35E6-6942-87CF-C2C6C430B57D}"/>
          </ac:spMkLst>
        </pc:spChg>
        <pc:spChg chg="mod">
          <ac:chgData name="文婷 柴" userId="cc3e45de-2f49-4c89-aeff-00e7b5b5da7e" providerId="ADAL" clId="{E90757C8-2D08-3A49-82D0-A9C8B5314E5F}" dt="2020-11-11T02:10:51.631" v="91" actId="20577"/>
          <ac:spMkLst>
            <pc:docMk/>
            <pc:sldMk cId="4061945275" sldId="273"/>
            <ac:spMk id="3" creationId="{7BFC7E15-100D-9E41-A4B2-FB8BDCE9A965}"/>
          </ac:spMkLst>
        </pc:spChg>
      </pc:sldChg>
      <pc:sldChg chg="modSp mod">
        <pc:chgData name="文婷 柴" userId="cc3e45de-2f49-4c89-aeff-00e7b5b5da7e" providerId="ADAL" clId="{E90757C8-2D08-3A49-82D0-A9C8B5314E5F}" dt="2020-11-11T02:10:13.570" v="79" actId="948"/>
        <pc:sldMkLst>
          <pc:docMk/>
          <pc:sldMk cId="1933976071" sldId="274"/>
        </pc:sldMkLst>
        <pc:spChg chg="mod">
          <ac:chgData name="文婷 柴" userId="cc3e45de-2f49-4c89-aeff-00e7b5b5da7e" providerId="ADAL" clId="{E90757C8-2D08-3A49-82D0-A9C8B5314E5F}" dt="2020-11-11T02:08:15.327" v="63" actId="12"/>
          <ac:spMkLst>
            <pc:docMk/>
            <pc:sldMk cId="1933976071" sldId="274"/>
            <ac:spMk id="2" creationId="{17B68A79-A1E1-A545-B05C-62061A92AE01}"/>
          </ac:spMkLst>
        </pc:spChg>
        <pc:spChg chg="mod">
          <ac:chgData name="文婷 柴" userId="cc3e45de-2f49-4c89-aeff-00e7b5b5da7e" providerId="ADAL" clId="{E90757C8-2D08-3A49-82D0-A9C8B5314E5F}" dt="2020-11-11T02:10:13.570" v="79" actId="948"/>
          <ac:spMkLst>
            <pc:docMk/>
            <pc:sldMk cId="1933976071" sldId="274"/>
            <ac:spMk id="3" creationId="{5BB6ECAF-1AAC-0948-9F83-8537033AE796}"/>
          </ac:spMkLst>
        </pc:spChg>
      </pc:sldChg>
      <pc:sldChg chg="modSp mod">
        <pc:chgData name="文婷 柴" userId="cc3e45de-2f49-4c89-aeff-00e7b5b5da7e" providerId="ADAL" clId="{E90757C8-2D08-3A49-82D0-A9C8B5314E5F}" dt="2020-11-11T02:13:16.586" v="97" actId="20577"/>
        <pc:sldMkLst>
          <pc:docMk/>
          <pc:sldMk cId="4251292792" sldId="275"/>
        </pc:sldMkLst>
        <pc:spChg chg="mod">
          <ac:chgData name="文婷 柴" userId="cc3e45de-2f49-4c89-aeff-00e7b5b5da7e" providerId="ADAL" clId="{E90757C8-2D08-3A49-82D0-A9C8B5314E5F}" dt="2020-11-05T06:36:01.448" v="42" actId="12"/>
          <ac:spMkLst>
            <pc:docMk/>
            <pc:sldMk cId="4251292792" sldId="275"/>
            <ac:spMk id="2" creationId="{21F0FC06-E9F2-0649-BE22-4121A4728213}"/>
          </ac:spMkLst>
        </pc:spChg>
        <pc:spChg chg="mod">
          <ac:chgData name="文婷 柴" userId="cc3e45de-2f49-4c89-aeff-00e7b5b5da7e" providerId="ADAL" clId="{E90757C8-2D08-3A49-82D0-A9C8B5314E5F}" dt="2020-11-11T02:13:16.586" v="97" actId="20577"/>
          <ac:spMkLst>
            <pc:docMk/>
            <pc:sldMk cId="4251292792" sldId="275"/>
            <ac:spMk id="3" creationId="{26D535DE-2261-FF46-A3BF-1B4B64A4EDF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EB1F5B-3AEE-FC40-9117-3259D6CEAEE6}" type="datetimeFigureOut">
              <a:rPr kumimoji="1" lang="zh-CN" altLang="en-US" smtClean="0"/>
              <a:t>2020/11/16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2DA9F-7DDB-124F-A178-8C9A3F6F3848}" type="slidenum">
              <a:rPr kumimoji="1" lang="zh-CN" altLang="en-US" smtClean="0"/>
              <a:t>‹#›</a:t>
            </a:fld>
            <a:endParaRPr kumimoji="1" lang="zh-CN" altLang="en-US"/>
          </a:p>
        </p:txBody>
      </p:sp>
    </p:spTree>
    <p:extLst>
      <p:ext uri="{BB962C8B-B14F-4D97-AF65-F5344CB8AC3E}">
        <p14:creationId xmlns:p14="http://schemas.microsoft.com/office/powerpoint/2010/main" val="2157621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752DA9F-7DDB-124F-A178-8C9A3F6F3848}" type="slidenum">
              <a:rPr kumimoji="1" lang="zh-CN" altLang="en-US" smtClean="0"/>
              <a:t>7</a:t>
            </a:fld>
            <a:endParaRPr kumimoji="1" lang="zh-CN" altLang="en-US"/>
          </a:p>
        </p:txBody>
      </p:sp>
    </p:spTree>
    <p:extLst>
      <p:ext uri="{BB962C8B-B14F-4D97-AF65-F5344CB8AC3E}">
        <p14:creationId xmlns:p14="http://schemas.microsoft.com/office/powerpoint/2010/main" val="3337826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One of progesterone's most important functions is to cause the endometrium to secrete special proteins during the second half of the menstrual cycle, preparing it to receive and nourish an implanted fertilized egg.</a:t>
            </a:r>
          </a:p>
          <a:p>
            <a:r>
              <a:rPr lang="en-US" altLang="zh-CN" sz="1200" b="0" i="0" u="none" strike="noStrike" kern="1200" dirty="0">
                <a:solidFill>
                  <a:schemeClr val="tx1"/>
                </a:solidFill>
                <a:effectLst/>
                <a:latin typeface="+mn-lt"/>
                <a:ea typeface="+mn-ea"/>
                <a:cs typeface="+mn-cs"/>
              </a:rPr>
              <a:t>The combination of high estrogen and progesterone levels suppress further ovulation during pregnancy.</a:t>
            </a:r>
          </a:p>
          <a:p>
            <a:r>
              <a:rPr lang="en-US" altLang="zh-CN" sz="1200" b="0" i="0" u="none" strike="noStrike" kern="1200" dirty="0">
                <a:solidFill>
                  <a:schemeClr val="tx1"/>
                </a:solidFill>
                <a:effectLst/>
                <a:latin typeface="+mn-lt"/>
                <a:ea typeface="+mn-ea"/>
                <a:cs typeface="+mn-cs"/>
              </a:rPr>
              <a:t>Progesterone also encourages the growth of milk-producing glands in the breast during pregnancy.</a:t>
            </a:r>
          </a:p>
          <a:p>
            <a:r>
              <a:rPr lang="en-US" altLang="zh-CN" sz="1200" b="0" i="0" u="none" strike="noStrike" kern="1200" dirty="0">
                <a:solidFill>
                  <a:schemeClr val="tx1"/>
                </a:solidFill>
                <a:effectLst/>
                <a:latin typeface="+mn-lt"/>
                <a:ea typeface="+mn-ea"/>
                <a:cs typeface="+mn-cs"/>
              </a:rPr>
              <a:t>If pregnancy occurs, the implanting embryo produces human chorionic gonadotropin, or </a:t>
            </a:r>
            <a:r>
              <a:rPr lang="en-US" altLang="zh-CN" sz="1200" b="0" i="0" u="none" strike="noStrike" kern="1200" dirty="0" err="1">
                <a:solidFill>
                  <a:schemeClr val="tx1"/>
                </a:solidFill>
                <a:effectLst/>
                <a:latin typeface="+mn-lt"/>
                <a:ea typeface="+mn-ea"/>
                <a:cs typeface="+mn-cs"/>
              </a:rPr>
              <a:t>hCG</a:t>
            </a:r>
            <a:r>
              <a:rPr lang="en-US" altLang="zh-CN" sz="1200" b="0" i="0" u="none" strike="noStrike" kern="1200" dirty="0">
                <a:solidFill>
                  <a:schemeClr val="tx1"/>
                </a:solidFill>
                <a:effectLst/>
                <a:latin typeface="+mn-lt"/>
                <a:ea typeface="+mn-ea"/>
                <a:cs typeface="+mn-cs"/>
              </a:rPr>
              <a:t>, which keeps the corpus luteum functional so that it can continue secreting progesterone to support the pregnancy until the placenta is developed enough to take over progesterone production.</a:t>
            </a:r>
            <a:endParaRPr kumimoji="1" lang="zh-CN" altLang="en-US" dirty="0"/>
          </a:p>
        </p:txBody>
      </p:sp>
      <p:sp>
        <p:nvSpPr>
          <p:cNvPr id="4" name="灯片编号占位符 3"/>
          <p:cNvSpPr>
            <a:spLocks noGrp="1"/>
          </p:cNvSpPr>
          <p:nvPr>
            <p:ph type="sldNum" sz="quarter" idx="5"/>
          </p:nvPr>
        </p:nvSpPr>
        <p:spPr/>
        <p:txBody>
          <a:bodyPr/>
          <a:lstStyle/>
          <a:p>
            <a:fld id="{8752DA9F-7DDB-124F-A178-8C9A3F6F3848}" type="slidenum">
              <a:rPr kumimoji="1" lang="zh-CN" altLang="en-US" smtClean="0"/>
              <a:t>10</a:t>
            </a:fld>
            <a:endParaRPr kumimoji="1" lang="zh-CN" altLang="en-US"/>
          </a:p>
        </p:txBody>
      </p:sp>
    </p:spTree>
    <p:extLst>
      <p:ext uri="{BB962C8B-B14F-4D97-AF65-F5344CB8AC3E}">
        <p14:creationId xmlns:p14="http://schemas.microsoft.com/office/powerpoint/2010/main" val="149877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A0B650-C646-482B-A359-FCD9E30FA147}" type="datetimeFigureOut">
              <a:rPr lang="en-GB" smtClean="0"/>
              <a:pPr/>
              <a:t>16/11/2020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F583A78-2603-47CD-AC6B-94904C7D5F5F}"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A0B650-C646-482B-A359-FCD9E30FA147}" type="datetimeFigureOut">
              <a:rPr lang="en-GB" smtClean="0"/>
              <a:pPr/>
              <a:t>16/11/2020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83A78-2603-47CD-AC6B-94904C7D5F5F}"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healthfully.com/268706-can-low-progesterone-keep-the-hcg-levels-from-rising.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ealthywomen.org/your-health/progesterone/overview"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mbryo.asu.edu/pages/estrogen-and-menstrual-cycle-humans"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The roles of hormones in the menstrual cycle</a:t>
            </a:r>
          </a:p>
        </p:txBody>
      </p:sp>
      <p:sp>
        <p:nvSpPr>
          <p:cNvPr id="3" name="Subtitle 2"/>
          <p:cNvSpPr>
            <a:spLocks noGrp="1"/>
          </p:cNvSpPr>
          <p:nvPr>
            <p:ph type="subTitle" idx="1"/>
          </p:nvPr>
        </p:nvSpPr>
        <p:spPr/>
        <p:txBody>
          <a:bodyPr/>
          <a:lstStyle/>
          <a:p>
            <a:r>
              <a:rPr lang="en-GB" dirty="0"/>
              <a:t>IGCSE Biology</a:t>
            </a:r>
          </a:p>
        </p:txBody>
      </p:sp>
      <p:sp>
        <p:nvSpPr>
          <p:cNvPr id="4" name="文本框 3">
            <a:extLst>
              <a:ext uri="{FF2B5EF4-FFF2-40B4-BE49-F238E27FC236}">
                <a16:creationId xmlns:a16="http://schemas.microsoft.com/office/drawing/2014/main" id="{5ED70A5C-AD79-FE43-9A64-3B3E3918FDFF}"/>
              </a:ext>
            </a:extLst>
          </p:cNvPr>
          <p:cNvSpPr txBox="1"/>
          <p:nvPr/>
        </p:nvSpPr>
        <p:spPr>
          <a:xfrm>
            <a:off x="533400" y="5181600"/>
            <a:ext cx="8382000" cy="646331"/>
          </a:xfrm>
          <a:prstGeom prst="rect">
            <a:avLst/>
          </a:prstGeom>
          <a:noFill/>
        </p:spPr>
        <p:txBody>
          <a:bodyPr wrap="square" rtlCol="0">
            <a:spAutoFit/>
          </a:bodyPr>
          <a:lstStyle/>
          <a:p>
            <a:r>
              <a:rPr kumimoji="1" lang="en-US" altLang="zh-CN" dirty="0">
                <a:hlinkClick r:id="rId2"/>
              </a:rPr>
              <a:t>https://healthfully.com/268706-can-low-progesterone-keep-the-hcg-levels-from-rising.html</a:t>
            </a:r>
            <a:r>
              <a:rPr kumimoji="1" lang="zh-CN" altLang="en-US"/>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Progesterone</a:t>
            </a:r>
          </a:p>
        </p:txBody>
      </p:sp>
      <p:sp>
        <p:nvSpPr>
          <p:cNvPr id="3" name="Content Placeholder 2"/>
          <p:cNvSpPr>
            <a:spLocks noGrp="1"/>
          </p:cNvSpPr>
          <p:nvPr>
            <p:ph idx="1"/>
          </p:nvPr>
        </p:nvSpPr>
        <p:spPr/>
        <p:txBody>
          <a:bodyPr>
            <a:normAutofit/>
          </a:bodyPr>
          <a:lstStyle/>
          <a:p>
            <a:pPr lvl="0">
              <a:spcBef>
                <a:spcPts val="1500"/>
              </a:spcBef>
            </a:pPr>
            <a:r>
              <a:rPr lang="en-GB" sz="2400" dirty="0"/>
              <a:t>The </a:t>
            </a:r>
            <a:r>
              <a:rPr lang="en-GB" sz="2400" b="1" dirty="0"/>
              <a:t>yellow body</a:t>
            </a:r>
            <a:r>
              <a:rPr lang="en-GB" sz="2400" dirty="0"/>
              <a:t> starts to produce the hormone </a:t>
            </a:r>
            <a:r>
              <a:rPr lang="en-GB" sz="2400" b="1" dirty="0"/>
              <a:t>progesterone</a:t>
            </a:r>
            <a:r>
              <a:rPr lang="en-GB" sz="2400" dirty="0"/>
              <a:t>, which makes the uterus lining even thicker and prevents it breaking down.</a:t>
            </a:r>
          </a:p>
          <a:p>
            <a:pPr>
              <a:spcBef>
                <a:spcPts val="1500"/>
              </a:spcBef>
            </a:pPr>
            <a:r>
              <a:rPr lang="en-US" sz="2400" dirty="0"/>
              <a:t>prevents from menstruation; </a:t>
            </a:r>
          </a:p>
          <a:p>
            <a:pPr>
              <a:spcBef>
                <a:spcPts val="1500"/>
              </a:spcBef>
            </a:pPr>
            <a:r>
              <a:rPr lang="en-US" sz="2400" dirty="0"/>
              <a:t>inhibition of FSH secretion; </a:t>
            </a:r>
          </a:p>
          <a:p>
            <a:pPr>
              <a:spcBef>
                <a:spcPts val="1500"/>
              </a:spcBef>
            </a:pPr>
            <a:r>
              <a:rPr lang="en-US" sz="2400" dirty="0"/>
              <a:t>(make the mucus in cervix become thick again) </a:t>
            </a:r>
          </a:p>
          <a:p>
            <a:pPr>
              <a:spcBef>
                <a:spcPts val="1500"/>
              </a:spcBef>
            </a:pPr>
            <a:r>
              <a:rPr lang="en-GB" sz="2400" dirty="0"/>
              <a:t>Both </a:t>
            </a:r>
            <a:r>
              <a:rPr lang="en-GB" sz="2400" b="1" dirty="0"/>
              <a:t>oestrogen</a:t>
            </a:r>
            <a:r>
              <a:rPr lang="en-GB" sz="2400" dirty="0"/>
              <a:t> and </a:t>
            </a:r>
            <a:r>
              <a:rPr lang="en-GB" sz="2400" b="1" dirty="0"/>
              <a:t>progesterone</a:t>
            </a:r>
            <a:r>
              <a:rPr lang="en-GB" sz="2400" dirty="0"/>
              <a:t> are needed to prepare the uterus lining for </a:t>
            </a:r>
            <a:r>
              <a:rPr lang="en-GB" sz="2400" b="1" dirty="0"/>
              <a:t>implantation</a:t>
            </a:r>
            <a:r>
              <a:rPr lang="en-GB" sz="2400" dirty="0"/>
              <a:t> of the fertilised egg.</a:t>
            </a:r>
            <a:r>
              <a:rPr lang="zh-CN" altLang="en-US" sz="2400" dirty="0"/>
              <a:t> </a:t>
            </a:r>
            <a:r>
              <a:rPr lang="en-US" altLang="zh-CN" sz="2400" dirty="0"/>
              <a:t>The combination of high estrogen and progesterone levels suppress further ovulation during pregnancy.</a:t>
            </a:r>
            <a:endParaRPr lang="en-US" sz="2400" dirty="0"/>
          </a:p>
        </p:txBody>
      </p:sp>
      <p:sp>
        <p:nvSpPr>
          <p:cNvPr id="4" name="文本框 3">
            <a:extLst>
              <a:ext uri="{FF2B5EF4-FFF2-40B4-BE49-F238E27FC236}">
                <a16:creationId xmlns:a16="http://schemas.microsoft.com/office/drawing/2014/main" id="{6B4F35E1-9C29-7F42-8BA7-62A09748698B}"/>
              </a:ext>
            </a:extLst>
          </p:cNvPr>
          <p:cNvSpPr txBox="1"/>
          <p:nvPr/>
        </p:nvSpPr>
        <p:spPr>
          <a:xfrm>
            <a:off x="647700" y="6214030"/>
            <a:ext cx="7848600" cy="369332"/>
          </a:xfrm>
          <a:prstGeom prst="rect">
            <a:avLst/>
          </a:prstGeom>
          <a:noFill/>
        </p:spPr>
        <p:txBody>
          <a:bodyPr wrap="square" rtlCol="0">
            <a:spAutoFit/>
          </a:bodyPr>
          <a:lstStyle/>
          <a:p>
            <a:r>
              <a:rPr kumimoji="1" lang="en-US" altLang="zh-CN" dirty="0">
                <a:hlinkClick r:id="rId3"/>
              </a:rPr>
              <a:t>https://www.healthywomen.org/your-health/progesterone/overview</a:t>
            </a:r>
            <a:r>
              <a:rPr kumimoji="1"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Menstruation</a:t>
            </a:r>
          </a:p>
        </p:txBody>
      </p:sp>
      <p:sp>
        <p:nvSpPr>
          <p:cNvPr id="3" name="Content Placeholder 2"/>
          <p:cNvSpPr>
            <a:spLocks noGrp="1"/>
          </p:cNvSpPr>
          <p:nvPr>
            <p:ph idx="1"/>
          </p:nvPr>
        </p:nvSpPr>
        <p:spPr/>
        <p:txBody>
          <a:bodyPr>
            <a:normAutofit lnSpcReduction="10000"/>
          </a:bodyPr>
          <a:lstStyle/>
          <a:p>
            <a:pPr lvl="0">
              <a:spcBef>
                <a:spcPts val="1500"/>
              </a:spcBef>
            </a:pPr>
            <a:r>
              <a:rPr lang="en-GB" dirty="0"/>
              <a:t>If pregnancy occurs, oestrogen and progesterone continue to be produced.  </a:t>
            </a:r>
          </a:p>
          <a:p>
            <a:pPr lvl="0">
              <a:spcBef>
                <a:spcPts val="1500"/>
              </a:spcBef>
            </a:pPr>
            <a:r>
              <a:rPr lang="en-GB" dirty="0"/>
              <a:t>They make sure the uterus lining remains thick and they stop the menstrual cycle starting again.</a:t>
            </a:r>
            <a:endParaRPr lang="en-US" dirty="0"/>
          </a:p>
          <a:p>
            <a:pPr lvl="0">
              <a:spcBef>
                <a:spcPts val="1500"/>
              </a:spcBef>
            </a:pPr>
            <a:r>
              <a:rPr lang="en-GB" dirty="0"/>
              <a:t>If implantation does not happen, the lining of the uterus breaks down</a:t>
            </a:r>
            <a:r>
              <a:rPr lang="en-US" altLang="zh-CN" dirty="0"/>
              <a:t>/</a:t>
            </a:r>
            <a:r>
              <a:rPr lang="zh-CN" altLang="en-US" dirty="0"/>
              <a:t> </a:t>
            </a:r>
            <a:r>
              <a:rPr lang="en-US" altLang="zh-CN" dirty="0"/>
              <a:t>degenerates/</a:t>
            </a:r>
            <a:r>
              <a:rPr lang="zh-CN" altLang="en-US" dirty="0"/>
              <a:t> </a:t>
            </a:r>
            <a:r>
              <a:rPr lang="en-US" altLang="zh-CN" dirty="0"/>
              <a:t>disintegrates/</a:t>
            </a:r>
            <a:r>
              <a:rPr lang="zh-CN" altLang="en-US" dirty="0"/>
              <a:t> </a:t>
            </a:r>
            <a:r>
              <a:rPr lang="en-US" altLang="zh-CN"/>
              <a:t>sheds</a:t>
            </a:r>
            <a:r>
              <a:rPr lang="en-GB"/>
              <a:t> </a:t>
            </a:r>
            <a:r>
              <a:rPr lang="en-GB" dirty="0"/>
              <a:t>and is followed by </a:t>
            </a:r>
            <a:r>
              <a:rPr lang="en-GB" b="1" dirty="0"/>
              <a:t>menstruation</a:t>
            </a:r>
            <a:r>
              <a:rPr lang="en-GB" dirty="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Sites of production</a:t>
            </a:r>
          </a:p>
        </p:txBody>
      </p:sp>
      <p:graphicFrame>
        <p:nvGraphicFramePr>
          <p:cNvPr id="4" name="Content Placeholder 3"/>
          <p:cNvGraphicFramePr>
            <a:graphicFrameLocks noGrp="1"/>
          </p:cNvGraphicFramePr>
          <p:nvPr>
            <p:ph idx="1"/>
          </p:nvPr>
        </p:nvGraphicFramePr>
        <p:xfrm>
          <a:off x="457200" y="1600200"/>
          <a:ext cx="8229600" cy="4387851"/>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marL="0" marR="0" algn="ctr">
                        <a:lnSpc>
                          <a:spcPct val="115000"/>
                        </a:lnSpc>
                        <a:spcBef>
                          <a:spcPts val="0"/>
                        </a:spcBef>
                        <a:spcAft>
                          <a:spcPts val="0"/>
                        </a:spcAft>
                      </a:pPr>
                      <a:r>
                        <a:rPr lang="en-GB" sz="3200" b="1" dirty="0">
                          <a:latin typeface="Calibri"/>
                          <a:ea typeface="Calibri"/>
                          <a:cs typeface="Times New Roman"/>
                        </a:rPr>
                        <a:t>Hormones produced by the pituitary gland</a:t>
                      </a:r>
                      <a:endParaRPr lang="en-US" sz="3200" dirty="0">
                        <a:latin typeface="Calibri"/>
                        <a:ea typeface="Calibri"/>
                        <a:cs typeface="Times New Roman"/>
                      </a:endParaRPr>
                    </a:p>
                  </a:txBody>
                  <a:tcPr marL="68580" marR="68580" marT="0" marB="0">
                    <a:solidFill>
                      <a:srgbClr val="FFFF00"/>
                    </a:solidFill>
                  </a:tcPr>
                </a:tc>
                <a:tc>
                  <a:txBody>
                    <a:bodyPr/>
                    <a:lstStyle/>
                    <a:p>
                      <a:pPr marL="0" marR="0" algn="ctr">
                        <a:lnSpc>
                          <a:spcPct val="115000"/>
                        </a:lnSpc>
                        <a:spcBef>
                          <a:spcPts val="0"/>
                        </a:spcBef>
                        <a:spcAft>
                          <a:spcPts val="0"/>
                        </a:spcAft>
                      </a:pPr>
                      <a:r>
                        <a:rPr lang="en-GB" sz="3200" b="1" dirty="0">
                          <a:latin typeface="Calibri"/>
                          <a:ea typeface="Calibri"/>
                          <a:cs typeface="Times New Roman"/>
                        </a:rPr>
                        <a:t>Hormones produced in the ovaries</a:t>
                      </a:r>
                      <a:endParaRPr lang="en-US" sz="3200" dirty="0">
                        <a:latin typeface="Calibri"/>
                        <a:ea typeface="Calibri"/>
                        <a:cs typeface="Times New Roman"/>
                      </a:endParaRPr>
                    </a:p>
                  </a:txBody>
                  <a:tcPr marL="68580" marR="68580" marT="0" marB="0">
                    <a:solidFill>
                      <a:srgbClr val="FFFF00"/>
                    </a:solidFill>
                  </a:tcPr>
                </a:tc>
                <a:extLst>
                  <a:ext uri="{0D108BD9-81ED-4DB2-BD59-A6C34878D82A}">
                    <a16:rowId xmlns:a16="http://schemas.microsoft.com/office/drawing/2014/main" val="10000"/>
                  </a:ext>
                </a:extLst>
              </a:tr>
              <a:tr h="370840">
                <a:tc>
                  <a:txBody>
                    <a:bodyPr/>
                    <a:lstStyle/>
                    <a:p>
                      <a:pPr marL="0" marR="0">
                        <a:lnSpc>
                          <a:spcPct val="115000"/>
                        </a:lnSpc>
                        <a:spcBef>
                          <a:spcPts val="0"/>
                        </a:spcBef>
                        <a:spcAft>
                          <a:spcPts val="0"/>
                        </a:spcAft>
                      </a:pPr>
                      <a:r>
                        <a:rPr lang="en-GB" sz="3200" b="1" dirty="0">
                          <a:latin typeface="Calibri"/>
                          <a:ea typeface="Calibri"/>
                          <a:cs typeface="Times New Roman"/>
                        </a:rPr>
                        <a:t>Follicle stimulating hormone </a:t>
                      </a:r>
                    </a:p>
                    <a:p>
                      <a:pPr marL="0" marR="0">
                        <a:lnSpc>
                          <a:spcPct val="115000"/>
                        </a:lnSpc>
                        <a:spcBef>
                          <a:spcPts val="0"/>
                        </a:spcBef>
                        <a:spcAft>
                          <a:spcPts val="0"/>
                        </a:spcAft>
                      </a:pPr>
                      <a:r>
                        <a:rPr lang="en-GB" sz="3200" dirty="0">
                          <a:latin typeface="Calibri"/>
                          <a:ea typeface="Calibri"/>
                          <a:cs typeface="Times New Roman"/>
                        </a:rPr>
                        <a:t>(FSH)</a:t>
                      </a:r>
                      <a:endParaRPr lang="en-US" sz="32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GB" sz="3200" b="1" dirty="0">
                          <a:latin typeface="Calibri"/>
                          <a:ea typeface="Calibri"/>
                          <a:cs typeface="Times New Roman"/>
                        </a:rPr>
                        <a:t>Oestrogen</a:t>
                      </a:r>
                      <a:r>
                        <a:rPr lang="en-GB" sz="3200" dirty="0">
                          <a:latin typeface="Calibri"/>
                          <a:ea typeface="Calibri"/>
                          <a:cs typeface="Times New Roman"/>
                        </a:rPr>
                        <a:t> </a:t>
                      </a:r>
                    </a:p>
                    <a:p>
                      <a:pPr marL="0" marR="0">
                        <a:lnSpc>
                          <a:spcPct val="115000"/>
                        </a:lnSpc>
                        <a:spcBef>
                          <a:spcPts val="0"/>
                        </a:spcBef>
                        <a:spcAft>
                          <a:spcPts val="0"/>
                        </a:spcAft>
                      </a:pPr>
                      <a:r>
                        <a:rPr lang="en-GB" sz="3200" dirty="0">
                          <a:latin typeface="Calibri"/>
                          <a:ea typeface="Calibri"/>
                          <a:cs typeface="Times New Roman"/>
                        </a:rPr>
                        <a:t>(produced by the developing follicle)</a:t>
                      </a:r>
                      <a:endParaRPr lang="en-US" sz="3200" dirty="0">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70840">
                <a:tc>
                  <a:txBody>
                    <a:bodyPr/>
                    <a:lstStyle/>
                    <a:p>
                      <a:pPr marL="0" marR="0">
                        <a:lnSpc>
                          <a:spcPct val="115000"/>
                        </a:lnSpc>
                        <a:spcBef>
                          <a:spcPts val="0"/>
                        </a:spcBef>
                        <a:spcAft>
                          <a:spcPts val="0"/>
                        </a:spcAft>
                      </a:pPr>
                      <a:r>
                        <a:rPr lang="en-GB" sz="3200" b="1" dirty="0">
                          <a:latin typeface="Calibri"/>
                          <a:ea typeface="Calibri"/>
                          <a:cs typeface="Times New Roman"/>
                        </a:rPr>
                        <a:t>Luteinising hormone </a:t>
                      </a:r>
                      <a:r>
                        <a:rPr lang="en-GB" sz="3200" dirty="0">
                          <a:latin typeface="Calibri"/>
                          <a:ea typeface="Calibri"/>
                          <a:cs typeface="Times New Roman"/>
                        </a:rPr>
                        <a:t>(LH)</a:t>
                      </a:r>
                      <a:endParaRPr lang="en-US" sz="3200"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GB" sz="3200" b="1" dirty="0">
                          <a:latin typeface="Calibri"/>
                          <a:ea typeface="Calibri"/>
                          <a:cs typeface="Times New Roman"/>
                        </a:rPr>
                        <a:t>Progesterone</a:t>
                      </a:r>
                      <a:r>
                        <a:rPr lang="en-GB" sz="3200" dirty="0">
                          <a:latin typeface="Calibri"/>
                          <a:ea typeface="Calibri"/>
                          <a:cs typeface="Times New Roman"/>
                        </a:rPr>
                        <a:t> (produced by the yellow body)</a:t>
                      </a:r>
                      <a:endParaRPr lang="en-US" sz="3200" dirty="0">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pic>
        <p:nvPicPr>
          <p:cNvPr id="3" name="图片 2">
            <a:extLst>
              <a:ext uri="{FF2B5EF4-FFF2-40B4-BE49-F238E27FC236}">
                <a16:creationId xmlns:a16="http://schemas.microsoft.com/office/drawing/2014/main" id="{2C9851C5-A364-1049-ADB1-5BF4B31FE6A5}"/>
              </a:ext>
            </a:extLst>
          </p:cNvPr>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0FC06-E9F2-0649-BE22-4121A4728213}"/>
              </a:ext>
            </a:extLst>
          </p:cNvPr>
          <p:cNvSpPr>
            <a:spLocks noGrp="1"/>
          </p:cNvSpPr>
          <p:nvPr>
            <p:ph type="title"/>
          </p:nvPr>
        </p:nvSpPr>
        <p:spPr/>
        <p:txBody>
          <a:bodyPr/>
          <a:lstStyle/>
          <a:p>
            <a:pPr marL="571500" indent="-571500">
              <a:buBlip>
                <a:blip r:embed="rId2"/>
              </a:buBlip>
            </a:pPr>
            <a:r>
              <a:rPr kumimoji="1" lang="en-US" altLang="zh-CN" dirty="0"/>
              <a:t>The</a:t>
            </a:r>
            <a:r>
              <a:rPr kumimoji="1" lang="zh-CN" altLang="en-US" dirty="0"/>
              <a:t> </a:t>
            </a:r>
            <a:r>
              <a:rPr kumimoji="1" lang="en-US" altLang="zh-CN" dirty="0"/>
              <a:t>events</a:t>
            </a:r>
            <a:r>
              <a:rPr kumimoji="1" lang="zh-CN" altLang="en-US" dirty="0"/>
              <a:t> </a:t>
            </a:r>
            <a:r>
              <a:rPr kumimoji="1" lang="en-US" altLang="zh-CN" dirty="0"/>
              <a:t>in</a:t>
            </a:r>
            <a:r>
              <a:rPr kumimoji="1" lang="zh-CN" altLang="en-US" dirty="0"/>
              <a:t> </a:t>
            </a:r>
            <a:r>
              <a:rPr kumimoji="1" lang="en-US" altLang="zh-CN" dirty="0"/>
              <a:t>menstrual</a:t>
            </a:r>
            <a:r>
              <a:rPr kumimoji="1" lang="zh-CN" altLang="en-US" dirty="0"/>
              <a:t> </a:t>
            </a:r>
            <a:r>
              <a:rPr kumimoji="1" lang="en-US" altLang="zh-CN" dirty="0"/>
              <a:t>cycle</a:t>
            </a:r>
            <a:endParaRPr kumimoji="1" lang="zh-CN" altLang="en-US" dirty="0"/>
          </a:p>
        </p:txBody>
      </p:sp>
      <p:sp>
        <p:nvSpPr>
          <p:cNvPr id="3" name="内容占位符 2">
            <a:extLst>
              <a:ext uri="{FF2B5EF4-FFF2-40B4-BE49-F238E27FC236}">
                <a16:creationId xmlns:a16="http://schemas.microsoft.com/office/drawing/2014/main" id="{26D535DE-2261-FF46-A3BF-1B4B64A4EDF6}"/>
              </a:ext>
            </a:extLst>
          </p:cNvPr>
          <p:cNvSpPr>
            <a:spLocks noGrp="1"/>
          </p:cNvSpPr>
          <p:nvPr>
            <p:ph idx="1"/>
          </p:nvPr>
        </p:nvSpPr>
        <p:spPr/>
        <p:txBody>
          <a:bodyPr/>
          <a:lstStyle/>
          <a:p>
            <a:pPr>
              <a:spcBef>
                <a:spcPts val="1500"/>
              </a:spcBef>
            </a:pPr>
            <a:r>
              <a:rPr lang="en-US" altLang="zh-CN" dirty="0">
                <a:hlinkClick r:id="rId3"/>
              </a:rPr>
              <a:t>https://embryo.asu.edu/pages/estrogen-and-menstrual-cycle-humans</a:t>
            </a:r>
            <a:r>
              <a:rPr lang="zh-CN" altLang="en-US" dirty="0"/>
              <a:t> </a:t>
            </a:r>
            <a:endParaRPr lang="en-US" altLang="zh-CN" dirty="0"/>
          </a:p>
          <a:p>
            <a:pPr>
              <a:spcBef>
                <a:spcPts val="1500"/>
              </a:spcBef>
            </a:pPr>
            <a:r>
              <a:rPr lang="en-US" altLang="zh-CN" dirty="0"/>
              <a:t>The phases that make up the menstrual cycle include the follicular phase, the ovulatory phase, and the luteal phase.</a:t>
            </a:r>
          </a:p>
        </p:txBody>
      </p:sp>
    </p:spTree>
    <p:extLst>
      <p:ext uri="{BB962C8B-B14F-4D97-AF65-F5344CB8AC3E}">
        <p14:creationId xmlns:p14="http://schemas.microsoft.com/office/powerpoint/2010/main" val="4251292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BAC75F-DBAA-AB46-88CE-CA4C42A15968}"/>
              </a:ext>
            </a:extLst>
          </p:cNvPr>
          <p:cNvSpPr>
            <a:spLocks noGrp="1"/>
          </p:cNvSpPr>
          <p:nvPr>
            <p:ph type="title"/>
          </p:nvPr>
        </p:nvSpPr>
        <p:spPr/>
        <p:txBody>
          <a:bodyPr>
            <a:normAutofit/>
          </a:bodyPr>
          <a:lstStyle/>
          <a:p>
            <a:pPr marL="571500" indent="-571500">
              <a:buBlip>
                <a:blip r:embed="rId2"/>
              </a:buBlip>
            </a:pPr>
            <a:r>
              <a:rPr lang="en-US" altLang="zh-CN" dirty="0"/>
              <a:t>The follicular phase</a:t>
            </a:r>
            <a:endParaRPr kumimoji="1" lang="zh-CN" altLang="en-US" dirty="0"/>
          </a:p>
        </p:txBody>
      </p:sp>
      <p:sp>
        <p:nvSpPr>
          <p:cNvPr id="5" name="内容占位符 4">
            <a:extLst>
              <a:ext uri="{FF2B5EF4-FFF2-40B4-BE49-F238E27FC236}">
                <a16:creationId xmlns:a16="http://schemas.microsoft.com/office/drawing/2014/main" id="{4F8AC000-1220-274E-97D9-09C62B0FB9CA}"/>
              </a:ext>
            </a:extLst>
          </p:cNvPr>
          <p:cNvSpPr>
            <a:spLocks noGrp="1"/>
          </p:cNvSpPr>
          <p:nvPr>
            <p:ph idx="1"/>
          </p:nvPr>
        </p:nvSpPr>
        <p:spPr>
          <a:xfrm>
            <a:off x="457200" y="1600200"/>
            <a:ext cx="8229600" cy="4876800"/>
          </a:xfrm>
        </p:spPr>
        <p:txBody>
          <a:bodyPr>
            <a:normAutofit/>
          </a:bodyPr>
          <a:lstStyle/>
          <a:p>
            <a:pPr>
              <a:spcBef>
                <a:spcPts val="1500"/>
              </a:spcBef>
            </a:pPr>
            <a:r>
              <a:rPr lang="en-US" altLang="zh-CN" dirty="0"/>
              <a:t>Drop in hormone levels signals the endometrium layer to shed, resulting in menstrual bleeding. </a:t>
            </a:r>
          </a:p>
          <a:p>
            <a:pPr>
              <a:spcBef>
                <a:spcPts val="1500"/>
              </a:spcBef>
            </a:pPr>
            <a:r>
              <a:rPr lang="en-US" altLang="zh-CN" dirty="0"/>
              <a:t>Egg development and menstrual bleeding both occur </a:t>
            </a:r>
          </a:p>
          <a:p>
            <a:pPr>
              <a:spcBef>
                <a:spcPts val="1500"/>
              </a:spcBef>
            </a:pPr>
            <a:r>
              <a:rPr lang="en-US" altLang="zh-CN" dirty="0"/>
              <a:t>FSH increases and stimulates the growth of multiple ovarian follicles.</a:t>
            </a:r>
          </a:p>
        </p:txBody>
      </p:sp>
    </p:spTree>
    <p:extLst>
      <p:ext uri="{BB962C8B-B14F-4D97-AF65-F5344CB8AC3E}">
        <p14:creationId xmlns:p14="http://schemas.microsoft.com/office/powerpoint/2010/main" val="1334797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F5300-35E6-6942-87CF-C2C6C430B57D}"/>
              </a:ext>
            </a:extLst>
          </p:cNvPr>
          <p:cNvSpPr>
            <a:spLocks noGrp="1"/>
          </p:cNvSpPr>
          <p:nvPr>
            <p:ph type="title"/>
          </p:nvPr>
        </p:nvSpPr>
        <p:spPr/>
        <p:txBody>
          <a:bodyPr/>
          <a:lstStyle/>
          <a:p>
            <a:pPr marL="571500" indent="-571500">
              <a:buBlip>
                <a:blip r:embed="rId2"/>
              </a:buBlip>
            </a:pPr>
            <a:r>
              <a:rPr lang="en-US" altLang="zh-CN" dirty="0"/>
              <a:t>The follicular phase</a:t>
            </a:r>
            <a:endParaRPr kumimoji="1" lang="zh-CN" altLang="en-US" dirty="0"/>
          </a:p>
        </p:txBody>
      </p:sp>
      <p:sp>
        <p:nvSpPr>
          <p:cNvPr id="3" name="内容占位符 2">
            <a:extLst>
              <a:ext uri="{FF2B5EF4-FFF2-40B4-BE49-F238E27FC236}">
                <a16:creationId xmlns:a16="http://schemas.microsoft.com/office/drawing/2014/main" id="{7BFC7E15-100D-9E41-A4B2-FB8BDCE9A965}"/>
              </a:ext>
            </a:extLst>
          </p:cNvPr>
          <p:cNvSpPr>
            <a:spLocks noGrp="1"/>
          </p:cNvSpPr>
          <p:nvPr>
            <p:ph idx="1"/>
          </p:nvPr>
        </p:nvSpPr>
        <p:spPr/>
        <p:txBody>
          <a:bodyPr>
            <a:normAutofit fontScale="77500" lnSpcReduction="20000"/>
          </a:bodyPr>
          <a:lstStyle/>
          <a:p>
            <a:pPr>
              <a:lnSpc>
                <a:spcPct val="120000"/>
              </a:lnSpc>
              <a:spcBef>
                <a:spcPts val="1500"/>
              </a:spcBef>
            </a:pPr>
            <a:r>
              <a:rPr lang="en-US" altLang="zh-CN" dirty="0"/>
              <a:t>Each follicle contains a developing egg. Later in the follicular phase, FSH levels start to decrease and only one follicle grows to maturation (the dominant ovarian follicle). </a:t>
            </a:r>
          </a:p>
          <a:p>
            <a:pPr>
              <a:lnSpc>
                <a:spcPct val="120000"/>
              </a:lnSpc>
              <a:spcBef>
                <a:spcPts val="1500"/>
              </a:spcBef>
            </a:pPr>
            <a:r>
              <a:rPr lang="en-US" altLang="zh-CN" dirty="0"/>
              <a:t>The dominant ovarian follicle begins producing estradiol during the follicular phase.</a:t>
            </a:r>
          </a:p>
          <a:p>
            <a:pPr>
              <a:lnSpc>
                <a:spcPct val="120000"/>
              </a:lnSpc>
              <a:spcBef>
                <a:spcPts val="1500"/>
              </a:spcBef>
            </a:pPr>
            <a:r>
              <a:rPr lang="en-US" altLang="zh-CN" dirty="0"/>
              <a:t> When it begins to produce estradiol, the remaining stimulated follicles break down. </a:t>
            </a:r>
          </a:p>
          <a:p>
            <a:pPr>
              <a:lnSpc>
                <a:spcPct val="120000"/>
              </a:lnSpc>
              <a:spcBef>
                <a:spcPts val="1500"/>
              </a:spcBef>
            </a:pPr>
            <a:r>
              <a:rPr lang="en-US" altLang="zh-CN" dirty="0"/>
              <a:t>The increase in estradiol stimulates the production of luteinizing hormone, which begins the next stage of a menstrual cycle.</a:t>
            </a:r>
            <a:endParaRPr kumimoji="1" lang="zh-CN" altLang="en-US" dirty="0"/>
          </a:p>
        </p:txBody>
      </p:sp>
    </p:spTree>
    <p:extLst>
      <p:ext uri="{BB962C8B-B14F-4D97-AF65-F5344CB8AC3E}">
        <p14:creationId xmlns:p14="http://schemas.microsoft.com/office/powerpoint/2010/main" val="4061945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B68A79-A1E1-A545-B05C-62061A92AE01}"/>
              </a:ext>
            </a:extLst>
          </p:cNvPr>
          <p:cNvSpPr>
            <a:spLocks noGrp="1"/>
          </p:cNvSpPr>
          <p:nvPr>
            <p:ph type="title"/>
          </p:nvPr>
        </p:nvSpPr>
        <p:spPr/>
        <p:txBody>
          <a:bodyPr>
            <a:normAutofit/>
          </a:bodyPr>
          <a:lstStyle/>
          <a:p>
            <a:pPr marL="571500" indent="-571500">
              <a:buBlip>
                <a:blip r:embed="rId2"/>
              </a:buBlip>
            </a:pPr>
            <a:r>
              <a:rPr kumimoji="1" lang="en-US" altLang="zh-CN" dirty="0"/>
              <a:t>Ovulatory</a:t>
            </a:r>
            <a:r>
              <a:rPr kumimoji="1" lang="zh-CN" altLang="en-US" dirty="0"/>
              <a:t> </a:t>
            </a:r>
            <a:r>
              <a:rPr kumimoji="1" lang="en-US" altLang="zh-CN" dirty="0"/>
              <a:t>phase</a:t>
            </a:r>
            <a:endParaRPr kumimoji="1" lang="zh-CN" altLang="en-US" dirty="0"/>
          </a:p>
        </p:txBody>
      </p:sp>
      <p:sp>
        <p:nvSpPr>
          <p:cNvPr id="3" name="内容占位符 2">
            <a:extLst>
              <a:ext uri="{FF2B5EF4-FFF2-40B4-BE49-F238E27FC236}">
                <a16:creationId xmlns:a16="http://schemas.microsoft.com/office/drawing/2014/main" id="{5BB6ECAF-1AAC-0948-9F83-8537033AE796}"/>
              </a:ext>
            </a:extLst>
          </p:cNvPr>
          <p:cNvSpPr>
            <a:spLocks noGrp="1"/>
          </p:cNvSpPr>
          <p:nvPr>
            <p:ph idx="1"/>
          </p:nvPr>
        </p:nvSpPr>
        <p:spPr/>
        <p:txBody>
          <a:bodyPr/>
          <a:lstStyle/>
          <a:p>
            <a:pPr>
              <a:spcBef>
                <a:spcPts val="1500"/>
              </a:spcBef>
            </a:pPr>
            <a:r>
              <a:rPr kumimoji="1" lang="en-US" altLang="zh-CN" dirty="0"/>
              <a:t>A</a:t>
            </a:r>
            <a:r>
              <a:rPr kumimoji="1" lang="zh-CN" altLang="en-US" dirty="0"/>
              <a:t> </a:t>
            </a:r>
            <a:r>
              <a:rPr kumimoji="1" lang="en-US" altLang="zh-CN" dirty="0"/>
              <a:t>sharp</a:t>
            </a:r>
            <a:r>
              <a:rPr kumimoji="1" lang="zh-CN" altLang="en-US" dirty="0"/>
              <a:t> </a:t>
            </a:r>
            <a:r>
              <a:rPr kumimoji="1" lang="en-US" altLang="zh-CN" dirty="0"/>
              <a:t>increase/</a:t>
            </a:r>
            <a:r>
              <a:rPr kumimoji="1" lang="zh-CN" altLang="en-US" dirty="0"/>
              <a:t> </a:t>
            </a:r>
            <a:r>
              <a:rPr kumimoji="1" lang="en-US" altLang="zh-CN" dirty="0"/>
              <a:t>surge</a:t>
            </a:r>
            <a:r>
              <a:rPr kumimoji="1" lang="zh-CN" altLang="en-US" dirty="0"/>
              <a:t> </a:t>
            </a:r>
            <a:r>
              <a:rPr kumimoji="1" lang="en-US" altLang="zh-CN" dirty="0"/>
              <a:t>in</a:t>
            </a:r>
            <a:r>
              <a:rPr kumimoji="1" lang="zh-CN" altLang="en-US" dirty="0"/>
              <a:t> </a:t>
            </a:r>
            <a:r>
              <a:rPr kumimoji="1" lang="en-US" altLang="zh-CN" dirty="0"/>
              <a:t>LH.</a:t>
            </a:r>
          </a:p>
          <a:p>
            <a:pPr>
              <a:spcBef>
                <a:spcPts val="1500"/>
              </a:spcBef>
            </a:pPr>
            <a:r>
              <a:rPr kumimoji="1" lang="en-US" altLang="zh-CN" dirty="0"/>
              <a:t>Ovulation</a:t>
            </a:r>
            <a:r>
              <a:rPr kumimoji="1" lang="zh-CN" altLang="en-US" dirty="0"/>
              <a:t> </a:t>
            </a:r>
            <a:r>
              <a:rPr kumimoji="1" lang="en-US" altLang="zh-CN" dirty="0"/>
              <a:t>from</a:t>
            </a:r>
            <a:r>
              <a:rPr kumimoji="1" lang="zh-CN" altLang="en-US" dirty="0"/>
              <a:t> </a:t>
            </a:r>
            <a:r>
              <a:rPr lang="en-US" altLang="zh-CN" dirty="0"/>
              <a:t>the dominant ovarian follicle</a:t>
            </a:r>
            <a:r>
              <a:rPr lang="zh-CN" altLang="en-US" dirty="0"/>
              <a:t> </a:t>
            </a:r>
            <a:r>
              <a:rPr lang="en-US" altLang="zh-CN" dirty="0"/>
              <a:t>(fourteen days before the onset of a woman's next menstrual period)</a:t>
            </a:r>
          </a:p>
          <a:p>
            <a:pPr>
              <a:spcBef>
                <a:spcPts val="1500"/>
              </a:spcBef>
            </a:pPr>
            <a:r>
              <a:rPr kumimoji="1" lang="en-US" altLang="zh-CN" dirty="0"/>
              <a:t>If a fertilized egg implants to the uterine wall, the menstrual cycle stops</a:t>
            </a:r>
            <a:r>
              <a:rPr kumimoji="1" lang="zh-CN" altLang="en-US" dirty="0"/>
              <a:t> </a:t>
            </a:r>
            <a:r>
              <a:rPr kumimoji="1" lang="en-US" altLang="zh-CN" dirty="0"/>
              <a:t>and pregnancy</a:t>
            </a:r>
            <a:r>
              <a:rPr kumimoji="1" lang="zh-CN" altLang="en-US" dirty="0"/>
              <a:t> </a:t>
            </a:r>
            <a:r>
              <a:rPr kumimoji="1" lang="en-US" altLang="zh-CN" dirty="0"/>
              <a:t>begins.</a:t>
            </a:r>
            <a:endParaRPr kumimoji="1" lang="zh-CN" altLang="en-US" dirty="0"/>
          </a:p>
        </p:txBody>
      </p:sp>
    </p:spTree>
    <p:extLst>
      <p:ext uri="{BB962C8B-B14F-4D97-AF65-F5344CB8AC3E}">
        <p14:creationId xmlns:p14="http://schemas.microsoft.com/office/powerpoint/2010/main" val="1933976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DD4DEC1-9270-8E44-A5D1-5BB245F20606}"/>
              </a:ext>
            </a:extLst>
          </p:cNvPr>
          <p:cNvSpPr>
            <a:spLocks noGrp="1"/>
          </p:cNvSpPr>
          <p:nvPr>
            <p:ph type="title"/>
          </p:nvPr>
        </p:nvSpPr>
        <p:spPr/>
        <p:txBody>
          <a:bodyPr>
            <a:normAutofit/>
          </a:bodyPr>
          <a:lstStyle/>
          <a:p>
            <a:pPr marL="571500" indent="-571500">
              <a:buBlip>
                <a:blip r:embed="rId2"/>
              </a:buBlip>
            </a:pPr>
            <a:r>
              <a:rPr lang="en-US" altLang="zh-CN" dirty="0"/>
              <a:t>luteal phase</a:t>
            </a:r>
            <a:endParaRPr kumimoji="1" lang="zh-CN" altLang="en-US" dirty="0"/>
          </a:p>
        </p:txBody>
      </p:sp>
      <p:sp>
        <p:nvSpPr>
          <p:cNvPr id="5" name="内容占位符 4">
            <a:extLst>
              <a:ext uri="{FF2B5EF4-FFF2-40B4-BE49-F238E27FC236}">
                <a16:creationId xmlns:a16="http://schemas.microsoft.com/office/drawing/2014/main" id="{EC3E2CC0-D62F-BD4E-82C9-597418B3FC31}"/>
              </a:ext>
            </a:extLst>
          </p:cNvPr>
          <p:cNvSpPr>
            <a:spLocks noGrp="1"/>
          </p:cNvSpPr>
          <p:nvPr>
            <p:ph idx="1"/>
          </p:nvPr>
        </p:nvSpPr>
        <p:spPr/>
        <p:txBody>
          <a:bodyPr>
            <a:normAutofit fontScale="85000" lnSpcReduction="10000"/>
          </a:bodyPr>
          <a:lstStyle/>
          <a:p>
            <a:pPr>
              <a:lnSpc>
                <a:spcPct val="120000"/>
              </a:lnSpc>
              <a:spcBef>
                <a:spcPts val="1500"/>
              </a:spcBef>
            </a:pPr>
            <a:r>
              <a:rPr lang="en-US" altLang="zh-CN" dirty="0"/>
              <a:t>The</a:t>
            </a:r>
            <a:r>
              <a:rPr lang="zh-CN" altLang="en-US" dirty="0"/>
              <a:t> </a:t>
            </a:r>
            <a:r>
              <a:rPr lang="en-US" altLang="zh-CN" dirty="0"/>
              <a:t>dominant ovarian follicle</a:t>
            </a:r>
            <a:r>
              <a:rPr lang="zh-CN" altLang="en-US" dirty="0"/>
              <a:t> </a:t>
            </a:r>
            <a:r>
              <a:rPr lang="en-US" altLang="zh-CN" dirty="0"/>
              <a:t>develops into the corpus luteum</a:t>
            </a:r>
          </a:p>
          <a:p>
            <a:pPr>
              <a:lnSpc>
                <a:spcPct val="120000"/>
              </a:lnSpc>
              <a:spcBef>
                <a:spcPts val="1500"/>
              </a:spcBef>
            </a:pPr>
            <a:r>
              <a:rPr kumimoji="1" lang="en-US" altLang="zh-CN" dirty="0"/>
              <a:t>The corpus luteum produces a slight amount of estradiol and a much larger amount of progesterone</a:t>
            </a:r>
          </a:p>
          <a:p>
            <a:pPr>
              <a:lnSpc>
                <a:spcPct val="120000"/>
              </a:lnSpc>
              <a:spcBef>
                <a:spcPts val="1500"/>
              </a:spcBef>
            </a:pPr>
            <a:r>
              <a:rPr kumimoji="1" lang="en-US" altLang="zh-CN" dirty="0"/>
              <a:t>Endometrium</a:t>
            </a:r>
            <a:r>
              <a:rPr kumimoji="1" lang="zh-CN" altLang="en-US" dirty="0"/>
              <a:t> </a:t>
            </a:r>
            <a:r>
              <a:rPr kumimoji="1" lang="en-US" altLang="zh-CN" dirty="0"/>
              <a:t>thicken</a:t>
            </a:r>
          </a:p>
          <a:p>
            <a:pPr>
              <a:lnSpc>
                <a:spcPct val="120000"/>
              </a:lnSpc>
              <a:spcBef>
                <a:spcPts val="1500"/>
              </a:spcBef>
            </a:pPr>
            <a:r>
              <a:rPr kumimoji="1" lang="en-US" altLang="zh-CN" dirty="0"/>
              <a:t>the milk ducts in the breasts to dilate and become larger, resulting in swelling and possible breast soreness prior to the onset of menstruation</a:t>
            </a:r>
            <a:endParaRPr kumimoji="1" lang="zh-CN" altLang="en-US" dirty="0"/>
          </a:p>
        </p:txBody>
      </p:sp>
    </p:spTree>
    <p:extLst>
      <p:ext uri="{BB962C8B-B14F-4D97-AF65-F5344CB8AC3E}">
        <p14:creationId xmlns:p14="http://schemas.microsoft.com/office/powerpoint/2010/main" val="524488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1580"/>
            <a:ext cx="9144000" cy="4777740"/>
          </a:xfrm>
          <a:prstGeom prst="rect">
            <a:avLst/>
          </a:prstGeom>
        </p:spPr>
      </p:pic>
      <p:sp>
        <p:nvSpPr>
          <p:cNvPr id="3" name="标题 2"/>
          <p:cNvSpPr>
            <a:spLocks noGrp="1"/>
          </p:cNvSpPr>
          <p:nvPr>
            <p:ph type="title"/>
          </p:nvPr>
        </p:nvSpPr>
        <p:spPr/>
        <p:txBody>
          <a:bodyPr/>
          <a:lstStyle/>
          <a:p>
            <a:r>
              <a:rPr kumimoji="1" lang="en-US" altLang="zh-CN" dirty="0"/>
              <a:t>Menstrual cycle</a:t>
            </a:r>
            <a:endParaRPr kumimoji="1" lang="zh-CN" altLang="en-US" dirty="0"/>
          </a:p>
        </p:txBody>
      </p:sp>
      <p:sp>
        <p:nvSpPr>
          <p:cNvPr id="4" name="文本框 3">
            <a:extLst>
              <a:ext uri="{FF2B5EF4-FFF2-40B4-BE49-F238E27FC236}">
                <a16:creationId xmlns:a16="http://schemas.microsoft.com/office/drawing/2014/main" id="{3541BF77-4492-F940-BEFF-EED4C24F5BDC}"/>
              </a:ext>
            </a:extLst>
          </p:cNvPr>
          <p:cNvSpPr txBox="1"/>
          <p:nvPr/>
        </p:nvSpPr>
        <p:spPr>
          <a:xfrm>
            <a:off x="304800" y="6124654"/>
            <a:ext cx="8153400" cy="369332"/>
          </a:xfrm>
          <a:prstGeom prst="rect">
            <a:avLst/>
          </a:prstGeom>
          <a:noFill/>
        </p:spPr>
        <p:txBody>
          <a:bodyPr wrap="square" rtlCol="0">
            <a:spAutoFit/>
          </a:bodyPr>
          <a:lstStyle/>
          <a:p>
            <a:r>
              <a:rPr kumimoji="1" lang="en-US" altLang="zh-CN" dirty="0"/>
              <a:t>Q:</a:t>
            </a:r>
            <a:r>
              <a:rPr kumimoji="1" lang="zh-CN" altLang="en-US" dirty="0"/>
              <a:t> </a:t>
            </a:r>
            <a:r>
              <a:rPr kumimoji="1" lang="en-US" altLang="zh-CN" dirty="0"/>
              <a:t>When</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first</a:t>
            </a:r>
            <a:r>
              <a:rPr kumimoji="1" lang="zh-CN" altLang="en-US" dirty="0"/>
              <a:t> </a:t>
            </a:r>
            <a:r>
              <a:rPr kumimoji="1" lang="en-US" altLang="zh-CN" dirty="0"/>
              <a:t>day</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menstrual</a:t>
            </a:r>
            <a:r>
              <a:rPr kumimoji="1" lang="zh-CN" altLang="en-US" dirty="0"/>
              <a:t> </a:t>
            </a:r>
            <a:r>
              <a:rPr kumimoji="1" lang="en-US" altLang="zh-CN" dirty="0"/>
              <a:t>cycle?</a:t>
            </a:r>
            <a:r>
              <a:rPr kumimoji="1" lang="zh-CN" altLang="en-US" dirty="0"/>
              <a:t> </a:t>
            </a:r>
            <a:r>
              <a:rPr kumimoji="1" lang="en-US" altLang="zh-CN" dirty="0"/>
              <a:t>When</a:t>
            </a:r>
            <a:r>
              <a:rPr kumimoji="1" lang="zh-CN" altLang="en-US" dirty="0"/>
              <a:t> </a:t>
            </a:r>
            <a:r>
              <a:rPr kumimoji="1" lang="en-US" altLang="zh-CN" dirty="0"/>
              <a:t>does</a:t>
            </a:r>
            <a:r>
              <a:rPr kumimoji="1" lang="zh-CN" altLang="en-US" dirty="0"/>
              <a:t> </a:t>
            </a:r>
            <a:r>
              <a:rPr kumimoji="1" lang="en-US" altLang="zh-CN" dirty="0"/>
              <a:t>ovulation</a:t>
            </a:r>
            <a:r>
              <a:rPr kumimoji="1" lang="zh-CN" altLang="en-US" dirty="0"/>
              <a:t> </a:t>
            </a:r>
            <a:r>
              <a:rPr kumimoji="1" lang="en-US" altLang="zh-CN" dirty="0"/>
              <a:t>occur?</a:t>
            </a:r>
            <a:endParaRPr kumimoji="1" lang="zh-CN" altLang="en-US" dirty="0"/>
          </a:p>
        </p:txBody>
      </p:sp>
      <p:sp>
        <p:nvSpPr>
          <p:cNvPr id="5" name="文本框 4">
            <a:extLst>
              <a:ext uri="{FF2B5EF4-FFF2-40B4-BE49-F238E27FC236}">
                <a16:creationId xmlns:a16="http://schemas.microsoft.com/office/drawing/2014/main" id="{6CCD0B52-3CCA-2F41-81C9-A45F50D5F217}"/>
              </a:ext>
            </a:extLst>
          </p:cNvPr>
          <p:cNvSpPr txBox="1"/>
          <p:nvPr/>
        </p:nvSpPr>
        <p:spPr>
          <a:xfrm>
            <a:off x="152400" y="152400"/>
            <a:ext cx="2286000" cy="1477328"/>
          </a:xfrm>
          <a:prstGeom prst="rect">
            <a:avLst/>
          </a:prstGeom>
          <a:noFill/>
        </p:spPr>
        <p:txBody>
          <a:bodyPr wrap="square" rtlCol="0">
            <a:spAutoFit/>
          </a:bodyPr>
          <a:lstStyle/>
          <a:p>
            <a:r>
              <a:rPr lang="en-US" altLang="zh-CN" dirty="0"/>
              <a:t>A menstrual cycle is calculated from the first day of your period to the first day of the next period.</a:t>
            </a:r>
            <a:endParaRPr kumimoji="1" lang="zh-CN" altLang="en-US" dirty="0"/>
          </a:p>
        </p:txBody>
      </p:sp>
    </p:spTree>
    <p:extLst>
      <p:ext uri="{BB962C8B-B14F-4D97-AF65-F5344CB8AC3E}">
        <p14:creationId xmlns:p14="http://schemas.microsoft.com/office/powerpoint/2010/main" val="174346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fy_human_10_48_menscydiag.jpg"/>
          <p:cNvPicPr>
            <a:picLocks noGrp="1" noChangeAspect="1"/>
          </p:cNvPicPr>
          <p:nvPr>
            <p:ph idx="1"/>
          </p:nvPr>
        </p:nvPicPr>
        <p:blipFill>
          <a:blip r:embed="rId2" cstate="print"/>
          <a:srcRect b="3501"/>
          <a:stretch>
            <a:fillRect/>
          </a:stretch>
        </p:blipFill>
        <p:spPr>
          <a:xfrm>
            <a:off x="609600" y="152399"/>
            <a:ext cx="3412462" cy="6615361"/>
          </a:xfrm>
        </p:spPr>
      </p:pic>
      <p:sp>
        <p:nvSpPr>
          <p:cNvPr id="5" name="TextBox 4"/>
          <p:cNvSpPr txBox="1"/>
          <p:nvPr/>
        </p:nvSpPr>
        <p:spPr>
          <a:xfrm>
            <a:off x="4038600" y="838200"/>
            <a:ext cx="3810000" cy="369332"/>
          </a:xfrm>
          <a:prstGeom prst="rect">
            <a:avLst/>
          </a:prstGeom>
          <a:noFill/>
        </p:spPr>
        <p:txBody>
          <a:bodyPr wrap="square" rtlCol="0">
            <a:spAutoFit/>
          </a:bodyPr>
          <a:lstStyle/>
          <a:p>
            <a:r>
              <a:rPr lang="en-GB" dirty="0"/>
              <a:t>Days 1 – 5: menstruation takes place.</a:t>
            </a:r>
          </a:p>
        </p:txBody>
      </p:sp>
      <p:sp>
        <p:nvSpPr>
          <p:cNvPr id="6" name="TextBox 5"/>
          <p:cNvSpPr txBox="1"/>
          <p:nvPr/>
        </p:nvSpPr>
        <p:spPr>
          <a:xfrm>
            <a:off x="4114800" y="3276600"/>
            <a:ext cx="4114800" cy="1077218"/>
          </a:xfrm>
          <a:prstGeom prst="rect">
            <a:avLst/>
          </a:prstGeom>
          <a:noFill/>
        </p:spPr>
        <p:txBody>
          <a:bodyPr wrap="square" rtlCol="0">
            <a:spAutoFit/>
          </a:bodyPr>
          <a:lstStyle/>
          <a:p>
            <a:r>
              <a:rPr lang="en-GB" sz="3200" dirty="0"/>
              <a:t>Day 14: ovulation takes place.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4100" y="0"/>
            <a:ext cx="7023041" cy="6858000"/>
          </a:xfrm>
          <a:prstGeom prst="rect">
            <a:avLst/>
          </a:prstGeom>
        </p:spPr>
      </p:pic>
    </p:spTree>
    <p:extLst>
      <p:ext uri="{BB962C8B-B14F-4D97-AF65-F5344CB8AC3E}">
        <p14:creationId xmlns:p14="http://schemas.microsoft.com/office/powerpoint/2010/main" val="194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pituitary gland</a:t>
            </a:r>
          </a:p>
        </p:txBody>
      </p:sp>
      <p:sp>
        <p:nvSpPr>
          <p:cNvPr id="5" name="Content Placeholder 4"/>
          <p:cNvSpPr>
            <a:spLocks noGrp="1"/>
          </p:cNvSpPr>
          <p:nvPr>
            <p:ph idx="1"/>
          </p:nvPr>
        </p:nvSpPr>
        <p:spPr/>
        <p:txBody>
          <a:bodyPr/>
          <a:lstStyle/>
          <a:p>
            <a:r>
              <a:rPr lang="en-GB" dirty="0"/>
              <a:t>Hormones from the </a:t>
            </a:r>
            <a:r>
              <a:rPr lang="en-GB" b="1" dirty="0"/>
              <a:t>pituitary gland</a:t>
            </a:r>
            <a:r>
              <a:rPr lang="en-GB" dirty="0"/>
              <a:t> control the menstrual cycle.</a:t>
            </a:r>
            <a:endParaRPr lang="en-US" dirty="0"/>
          </a:p>
          <a:p>
            <a:endParaRPr lang="en-GB" dirty="0"/>
          </a:p>
        </p:txBody>
      </p:sp>
      <p:pic>
        <p:nvPicPr>
          <p:cNvPr id="4" name="Picture 3" descr="PituitaryGland434.jpg"/>
          <p:cNvPicPr>
            <a:picLocks noChangeAspect="1"/>
          </p:cNvPicPr>
          <p:nvPr/>
        </p:nvPicPr>
        <p:blipFill>
          <a:blip r:embed="rId2" cstate="print"/>
          <a:srcRect b="8491"/>
          <a:stretch>
            <a:fillRect/>
          </a:stretch>
        </p:blipFill>
        <p:spPr>
          <a:xfrm>
            <a:off x="0" y="2819400"/>
            <a:ext cx="5511800" cy="3695700"/>
          </a:xfrm>
          <a:prstGeom prst="rect">
            <a:avLst/>
          </a:prstGeom>
        </p:spPr>
      </p:pic>
      <p:pic>
        <p:nvPicPr>
          <p:cNvPr id="6" name="Picture 5" descr="antpostpit.JPG"/>
          <p:cNvPicPr>
            <a:picLocks noChangeAspect="1"/>
          </p:cNvPicPr>
          <p:nvPr/>
        </p:nvPicPr>
        <p:blipFill>
          <a:blip r:embed="rId3" cstate="print"/>
          <a:srcRect l="45833" t="30356" r="1667" b="5801"/>
          <a:stretch>
            <a:fillRect/>
          </a:stretch>
        </p:blipFill>
        <p:spPr>
          <a:xfrm>
            <a:off x="5562600" y="2819400"/>
            <a:ext cx="3581400" cy="2956076"/>
          </a:xfrm>
          <a:prstGeom prst="rect">
            <a:avLst/>
          </a:prstGeom>
        </p:spPr>
      </p:pic>
      <p:cxnSp>
        <p:nvCxnSpPr>
          <p:cNvPr id="8" name="Straight Arrow Connector 7"/>
          <p:cNvCxnSpPr/>
          <p:nvPr/>
        </p:nvCxnSpPr>
        <p:spPr>
          <a:xfrm flipV="1">
            <a:off x="6934200" y="5562600"/>
            <a:ext cx="0" cy="53340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67400" y="5943600"/>
            <a:ext cx="3048000" cy="830997"/>
          </a:xfrm>
          <a:prstGeom prst="rect">
            <a:avLst/>
          </a:prstGeom>
          <a:noFill/>
        </p:spPr>
        <p:txBody>
          <a:bodyPr wrap="square" rtlCol="0">
            <a:spAutoFit/>
          </a:bodyPr>
          <a:lstStyle/>
          <a:p>
            <a:r>
              <a:rPr lang="en-GB" sz="2400" dirty="0"/>
              <a:t>These are the ones we are interested 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GB">
                <a:solidFill>
                  <a:srgbClr val="FFFFFF"/>
                </a:solidFill>
              </a:rPr>
              <a:t>FSH</a:t>
            </a:r>
          </a:p>
        </p:txBody>
      </p:sp>
      <p:sp>
        <p:nvSpPr>
          <p:cNvPr id="21"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lvl="0">
              <a:spcBef>
                <a:spcPts val="1500"/>
              </a:spcBef>
            </a:pPr>
            <a:r>
              <a:rPr lang="en-GB" sz="2800" dirty="0"/>
              <a:t>The pituitary gland releases a hormone called </a:t>
            </a:r>
            <a:r>
              <a:rPr lang="en-GB" sz="2800" b="1" dirty="0"/>
              <a:t>follicle simulating hormone (FSH)</a:t>
            </a:r>
            <a:r>
              <a:rPr lang="en-GB" sz="2800" dirty="0"/>
              <a:t>.  This stimulates a follicle to develop in one of the ovaries.</a:t>
            </a:r>
            <a:endParaRPr lang="en-US" sz="2800" dirty="0"/>
          </a:p>
          <a:p>
            <a:pPr lvl="0">
              <a:spcBef>
                <a:spcPts val="1500"/>
              </a:spcBef>
            </a:pPr>
            <a:r>
              <a:rPr lang="en-GB" sz="2800" dirty="0"/>
              <a:t>A </a:t>
            </a:r>
            <a:r>
              <a:rPr lang="en-GB" sz="2800" b="1" dirty="0"/>
              <a:t>follicle</a:t>
            </a:r>
            <a:r>
              <a:rPr lang="en-GB" sz="2800" dirty="0"/>
              <a:t> is </a:t>
            </a:r>
            <a:r>
              <a:rPr lang="en-US" altLang="zh-CN" sz="2800" dirty="0"/>
              <a:t>a</a:t>
            </a:r>
            <a:r>
              <a:rPr lang="zh-CN" altLang="en-US" sz="2800" dirty="0"/>
              <a:t> </a:t>
            </a:r>
            <a:r>
              <a:rPr lang="en-US" altLang="zh-CN" sz="2800" dirty="0"/>
              <a:t>structure</a:t>
            </a:r>
            <a:r>
              <a:rPr lang="zh-CN" altLang="en-US" sz="2800" dirty="0"/>
              <a:t> </a:t>
            </a:r>
            <a:r>
              <a:rPr lang="en-US" altLang="zh-CN" sz="2800" dirty="0"/>
              <a:t>in</a:t>
            </a:r>
            <a:r>
              <a:rPr lang="zh-CN" altLang="en-US" sz="2800" dirty="0"/>
              <a:t> </a:t>
            </a:r>
            <a:r>
              <a:rPr lang="en-US" altLang="zh-CN" sz="2800" dirty="0"/>
              <a:t>which</a:t>
            </a:r>
            <a:r>
              <a:rPr lang="zh-CN" altLang="en-US" sz="2800" dirty="0"/>
              <a:t> </a:t>
            </a:r>
            <a:r>
              <a:rPr lang="en-GB" sz="2800" dirty="0"/>
              <a:t>an egg cell is surrounded by a small group of cells.</a:t>
            </a:r>
            <a:endParaRPr lang="en-US" sz="2800" dirty="0"/>
          </a:p>
          <a:p>
            <a:pPr lvl="0">
              <a:spcBef>
                <a:spcPts val="1500"/>
              </a:spcBef>
            </a:pPr>
            <a:r>
              <a:rPr lang="en-GB" sz="2800" dirty="0"/>
              <a:t>Cells in the follicle start to secrete </a:t>
            </a:r>
            <a:r>
              <a:rPr lang="en-GB" sz="2800" b="1" dirty="0"/>
              <a:t>oestrogen</a:t>
            </a:r>
            <a:r>
              <a:rPr lang="en-GB" sz="2800" dirty="0"/>
              <a:t> into the blood.</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Oestrogen</a:t>
            </a:r>
          </a:p>
        </p:txBody>
      </p:sp>
      <p:sp>
        <p:nvSpPr>
          <p:cNvPr id="3" name="Content Placeholder 2"/>
          <p:cNvSpPr>
            <a:spLocks noGrp="1"/>
          </p:cNvSpPr>
          <p:nvPr>
            <p:ph idx="1"/>
          </p:nvPr>
        </p:nvSpPr>
        <p:spPr/>
        <p:txBody>
          <a:bodyPr>
            <a:normAutofit/>
          </a:bodyPr>
          <a:lstStyle/>
          <a:p>
            <a:pPr>
              <a:spcBef>
                <a:spcPts val="1500"/>
              </a:spcBef>
            </a:pPr>
            <a:r>
              <a:rPr lang="en-GB" sz="2400" b="1" dirty="0"/>
              <a:t>Oestrogen</a:t>
            </a:r>
            <a:r>
              <a:rPr lang="en-GB" sz="2400" dirty="0"/>
              <a:t> makes the uterus lining thicker to prepare for the arrival of a fertilised egg.  </a:t>
            </a:r>
            <a:r>
              <a:rPr lang="en-US" altLang="zh-CN" sz="2400" dirty="0"/>
              <a:t>(Estrogen promotes the rapid growth of cells lining the uterus called the endometrium in preparation for possible implantation and pregnancy. )</a:t>
            </a:r>
            <a:endParaRPr lang="en-GB" sz="2400" dirty="0"/>
          </a:p>
          <a:p>
            <a:pPr lvl="0">
              <a:spcBef>
                <a:spcPts val="1500"/>
              </a:spcBef>
            </a:pPr>
            <a:r>
              <a:rPr lang="en-GB" sz="2400" dirty="0"/>
              <a:t>It also prevents any more eggs from developing.</a:t>
            </a:r>
            <a:endParaRPr lang="en-US" sz="2400" dirty="0"/>
          </a:p>
          <a:p>
            <a:pPr>
              <a:spcBef>
                <a:spcPts val="1500"/>
              </a:spcBef>
            </a:pPr>
            <a:r>
              <a:rPr lang="en-GB" sz="2400" b="1" dirty="0"/>
              <a:t>Oestrogen</a:t>
            </a:r>
            <a:r>
              <a:rPr lang="en-GB" sz="2400" dirty="0"/>
              <a:t> passes in the blood to the pituitary gland and stops it making any more FSH</a:t>
            </a:r>
            <a:r>
              <a:rPr lang="en-US" altLang="zh-CN" sz="2400" dirty="0"/>
              <a:t>,</a:t>
            </a:r>
            <a:r>
              <a:rPr lang="zh-CN" altLang="en-US" sz="2400" dirty="0"/>
              <a:t> </a:t>
            </a:r>
            <a:r>
              <a:rPr lang="en-US" altLang="zh-CN" sz="2400" dirty="0"/>
              <a:t>thus no development of more follicles.</a:t>
            </a:r>
          </a:p>
          <a:p>
            <a:pPr>
              <a:spcBef>
                <a:spcPts val="1500"/>
              </a:spcBef>
            </a:pPr>
            <a:r>
              <a:rPr lang="en-US" sz="2400" dirty="0"/>
              <a:t>make the mucus in cervix become thin</a:t>
            </a:r>
            <a:r>
              <a:rPr lang="en-US" altLang="zh-CN" sz="2400" dirty="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LH</a:t>
            </a:r>
          </a:p>
        </p:txBody>
      </p:sp>
      <p:sp>
        <p:nvSpPr>
          <p:cNvPr id="3" name="Content Placeholder 2"/>
          <p:cNvSpPr>
            <a:spLocks noGrp="1"/>
          </p:cNvSpPr>
          <p:nvPr>
            <p:ph idx="1"/>
          </p:nvPr>
        </p:nvSpPr>
        <p:spPr/>
        <p:txBody>
          <a:bodyPr>
            <a:normAutofit/>
          </a:bodyPr>
          <a:lstStyle/>
          <a:p>
            <a:pPr lvl="0">
              <a:spcBef>
                <a:spcPts val="1500"/>
              </a:spcBef>
            </a:pPr>
            <a:r>
              <a:rPr lang="en-GB" sz="2400" dirty="0"/>
              <a:t>The</a:t>
            </a:r>
            <a:r>
              <a:rPr lang="en-GB" sz="2400" b="1" dirty="0"/>
              <a:t> pituitary gland </a:t>
            </a:r>
            <a:r>
              <a:rPr lang="en-GB" sz="2400" dirty="0"/>
              <a:t>produces another hormone called </a:t>
            </a:r>
            <a:r>
              <a:rPr lang="en-GB" sz="2400" b="1" dirty="0"/>
              <a:t>luteinising hormone (LH)</a:t>
            </a:r>
            <a:r>
              <a:rPr lang="en-GB" sz="2400" dirty="0"/>
              <a:t>.</a:t>
            </a:r>
            <a:endParaRPr lang="en-US" sz="2400" dirty="0"/>
          </a:p>
          <a:p>
            <a:pPr lvl="0">
              <a:spcBef>
                <a:spcPts val="1500"/>
              </a:spcBef>
            </a:pPr>
            <a:r>
              <a:rPr lang="en-GB" sz="2400" b="1" dirty="0"/>
              <a:t>LH</a:t>
            </a:r>
            <a:r>
              <a:rPr lang="en-GB" sz="2400" dirty="0"/>
              <a:t> travels in the blood to the ovary, where it stimulates the release of an egg – </a:t>
            </a:r>
            <a:r>
              <a:rPr lang="en-GB" sz="2400" b="1" dirty="0"/>
              <a:t>ovulation</a:t>
            </a:r>
            <a:r>
              <a:rPr lang="en-GB" sz="2400" dirty="0"/>
              <a:t>.</a:t>
            </a:r>
          </a:p>
          <a:p>
            <a:pPr lvl="0">
              <a:spcBef>
                <a:spcPts val="1500"/>
              </a:spcBef>
            </a:pPr>
            <a:r>
              <a:rPr lang="en-GB" sz="2400" dirty="0"/>
              <a:t>LH also s</a:t>
            </a:r>
            <a:r>
              <a:rPr lang="en-US" altLang="zh-CN" sz="2400" dirty="0"/>
              <a:t>t</a:t>
            </a:r>
            <a:r>
              <a:rPr lang="en-GB" sz="2400" dirty="0" err="1"/>
              <a:t>imulates</a:t>
            </a:r>
            <a:r>
              <a:rPr lang="en-GB" sz="2400" dirty="0"/>
              <a:t> the remaining follicle cells to form a yellow body.</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Yellow body</a:t>
            </a:r>
          </a:p>
        </p:txBody>
      </p:sp>
      <p:pic>
        <p:nvPicPr>
          <p:cNvPr id="4" name="Content Placeholder 3" descr="HFraser-Foll-Dev-WEB%20(2).gif"/>
          <p:cNvPicPr>
            <a:picLocks noGrp="1" noChangeAspect="1"/>
          </p:cNvPicPr>
          <p:nvPr>
            <p:ph idx="1"/>
          </p:nvPr>
        </p:nvPicPr>
        <p:blipFill>
          <a:blip r:embed="rId2" cstate="print"/>
          <a:srcRect t="58927" r="62147"/>
          <a:stretch>
            <a:fillRect/>
          </a:stretch>
        </p:blipFill>
        <p:spPr>
          <a:xfrm>
            <a:off x="6400800" y="2743200"/>
            <a:ext cx="2137046" cy="1858963"/>
          </a:xfrm>
        </p:spPr>
      </p:pic>
      <p:pic>
        <p:nvPicPr>
          <p:cNvPr id="5" name="Content Placeholder 3" descr="HFraser-Foll-Dev-WEB%20(2).gif"/>
          <p:cNvPicPr>
            <a:picLocks noChangeAspect="1"/>
          </p:cNvPicPr>
          <p:nvPr/>
        </p:nvPicPr>
        <p:blipFill>
          <a:blip r:embed="rId2" cstate="print"/>
          <a:srcRect l="37792" t="58927" r="27116"/>
          <a:stretch>
            <a:fillRect/>
          </a:stretch>
        </p:blipFill>
        <p:spPr>
          <a:xfrm>
            <a:off x="3352800" y="2667000"/>
            <a:ext cx="1981200" cy="1858963"/>
          </a:xfrm>
          <a:prstGeom prst="rect">
            <a:avLst/>
          </a:prstGeom>
        </p:spPr>
      </p:pic>
      <p:pic>
        <p:nvPicPr>
          <p:cNvPr id="6" name="Content Placeholder 3" descr="HFraser-Foll-Dev-WEB%20(2).gif"/>
          <p:cNvPicPr>
            <a:picLocks noChangeAspect="1"/>
          </p:cNvPicPr>
          <p:nvPr/>
        </p:nvPicPr>
        <p:blipFill>
          <a:blip r:embed="rId2" cstate="print"/>
          <a:srcRect l="72884" t="69029" r="9509" b="12452"/>
          <a:stretch>
            <a:fillRect/>
          </a:stretch>
        </p:blipFill>
        <p:spPr>
          <a:xfrm>
            <a:off x="1219200" y="2133600"/>
            <a:ext cx="994046" cy="838200"/>
          </a:xfrm>
          <a:prstGeom prst="rect">
            <a:avLst/>
          </a:prstGeom>
        </p:spPr>
      </p:pic>
      <p:sp>
        <p:nvSpPr>
          <p:cNvPr id="7" name="TextBox 6"/>
          <p:cNvSpPr txBox="1"/>
          <p:nvPr/>
        </p:nvSpPr>
        <p:spPr>
          <a:xfrm>
            <a:off x="3276600" y="4800600"/>
            <a:ext cx="2057400" cy="1200329"/>
          </a:xfrm>
          <a:prstGeom prst="rect">
            <a:avLst/>
          </a:prstGeom>
          <a:noFill/>
        </p:spPr>
        <p:txBody>
          <a:bodyPr wrap="square" rtlCol="0">
            <a:spAutoFit/>
          </a:bodyPr>
          <a:lstStyle/>
          <a:p>
            <a:r>
              <a:rPr lang="en-GB" sz="2400" dirty="0"/>
              <a:t>Yellow body: produces </a:t>
            </a:r>
            <a:r>
              <a:rPr lang="en-GB" sz="2400" b="1" dirty="0"/>
              <a:t>progesterone</a:t>
            </a:r>
          </a:p>
        </p:txBody>
      </p:sp>
      <p:sp>
        <p:nvSpPr>
          <p:cNvPr id="8" name="TextBox 7"/>
          <p:cNvSpPr txBox="1"/>
          <p:nvPr/>
        </p:nvSpPr>
        <p:spPr>
          <a:xfrm>
            <a:off x="228600" y="3048000"/>
            <a:ext cx="2514600" cy="3046988"/>
          </a:xfrm>
          <a:prstGeom prst="rect">
            <a:avLst/>
          </a:prstGeom>
          <a:noFill/>
        </p:spPr>
        <p:txBody>
          <a:bodyPr wrap="square" rtlCol="0">
            <a:spAutoFit/>
          </a:bodyPr>
          <a:lstStyle/>
          <a:p>
            <a:r>
              <a:rPr lang="en-GB" sz="2400" dirty="0"/>
              <a:t>The </a:t>
            </a:r>
            <a:r>
              <a:rPr lang="en-GB" sz="2400" b="1" dirty="0"/>
              <a:t>egg cell </a:t>
            </a:r>
            <a:r>
              <a:rPr lang="en-GB" sz="2400" dirty="0"/>
              <a:t>(oocyte) is released from the ovary and travels down the Fallopian tube – where it may be fertilised.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20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ED0604-EFF4-4FE8-8469-D3BE36F14D69}"/>
</file>

<file path=customXml/itemProps2.xml><?xml version="1.0" encoding="utf-8"?>
<ds:datastoreItem xmlns:ds="http://schemas.openxmlformats.org/officeDocument/2006/customXml" ds:itemID="{E017E120-4C61-43F5-B3E7-C234C01A0436}"/>
</file>

<file path=customXml/itemProps3.xml><?xml version="1.0" encoding="utf-8"?>
<ds:datastoreItem xmlns:ds="http://schemas.openxmlformats.org/officeDocument/2006/customXml" ds:itemID="{DB903724-3BD0-4DCA-94A9-67598CA1B7AB}"/>
</file>

<file path=docProps/app.xml><?xml version="1.0" encoding="utf-8"?>
<Properties xmlns="http://schemas.openxmlformats.org/officeDocument/2006/extended-properties" xmlns:vt="http://schemas.openxmlformats.org/officeDocument/2006/docPropsVTypes">
  <TotalTime>147</TotalTime>
  <Words>865</Words>
  <Application>Microsoft Macintosh PowerPoint</Application>
  <PresentationFormat>全屏显示(4:3)</PresentationFormat>
  <Paragraphs>74</Paragraphs>
  <Slides>17</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等线</vt:lpstr>
      <vt:lpstr>Arial</vt:lpstr>
      <vt:lpstr>Calibri</vt:lpstr>
      <vt:lpstr>Office Theme</vt:lpstr>
      <vt:lpstr>The roles of hormones in the menstrual cycle</vt:lpstr>
      <vt:lpstr>Menstrual cycle</vt:lpstr>
      <vt:lpstr>PowerPoint 演示文稿</vt:lpstr>
      <vt:lpstr>PowerPoint 演示文稿</vt:lpstr>
      <vt:lpstr>The pituitary gland</vt:lpstr>
      <vt:lpstr>FSH</vt:lpstr>
      <vt:lpstr>Oestrogen</vt:lpstr>
      <vt:lpstr>LH</vt:lpstr>
      <vt:lpstr>Yellow body</vt:lpstr>
      <vt:lpstr>Progesterone</vt:lpstr>
      <vt:lpstr>Menstruation</vt:lpstr>
      <vt:lpstr>Sites of production</vt:lpstr>
      <vt:lpstr>The events in menstrual cycle</vt:lpstr>
      <vt:lpstr>The follicular phase</vt:lpstr>
      <vt:lpstr>The follicular phase</vt:lpstr>
      <vt:lpstr>Ovulatory phase</vt:lpstr>
      <vt:lpstr>luteal phase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roles of hormones in the menstrual cycle</dc:title>
  <dc:creator>柴 文婷</dc:creator>
  <cp:lastModifiedBy>柴 文婷</cp:lastModifiedBy>
  <cp:revision>1</cp:revision>
  <dcterms:created xsi:type="dcterms:W3CDTF">2020-11-05T06:34:46Z</dcterms:created>
  <dcterms:modified xsi:type="dcterms:W3CDTF">2020-11-16T11:04:12Z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